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75" r:id="rId2"/>
    <p:sldId id="264" r:id="rId3"/>
    <p:sldId id="332" r:id="rId4"/>
    <p:sldId id="336" r:id="rId5"/>
    <p:sldId id="324" r:id="rId6"/>
    <p:sldId id="373" r:id="rId7"/>
    <p:sldId id="334" r:id="rId8"/>
    <p:sldId id="335" r:id="rId9"/>
    <p:sldId id="328" r:id="rId10"/>
    <p:sldId id="376" r:id="rId11"/>
    <p:sldId id="354" r:id="rId12"/>
    <p:sldId id="345" r:id="rId13"/>
    <p:sldId id="347" r:id="rId14"/>
    <p:sldId id="348" r:id="rId15"/>
    <p:sldId id="349" r:id="rId16"/>
    <p:sldId id="350" r:id="rId17"/>
    <p:sldId id="351" r:id="rId18"/>
    <p:sldId id="352" r:id="rId19"/>
    <p:sldId id="353" r:id="rId20"/>
    <p:sldId id="355" r:id="rId21"/>
    <p:sldId id="356" r:id="rId22"/>
    <p:sldId id="357" r:id="rId23"/>
    <p:sldId id="358" r:id="rId24"/>
    <p:sldId id="362" r:id="rId25"/>
    <p:sldId id="363" r:id="rId26"/>
    <p:sldId id="360" r:id="rId27"/>
    <p:sldId id="365" r:id="rId28"/>
    <p:sldId id="364" r:id="rId29"/>
    <p:sldId id="321" r:id="rId30"/>
    <p:sldId id="322" r:id="rId31"/>
    <p:sldId id="368" r:id="rId32"/>
    <p:sldId id="367" r:id="rId33"/>
    <p:sldId id="366" r:id="rId34"/>
    <p:sldId id="370" r:id="rId35"/>
    <p:sldId id="369" r:id="rId36"/>
    <p:sldId id="329" r:id="rId37"/>
    <p:sldId id="323" r:id="rId38"/>
    <p:sldId id="325" r:id="rId39"/>
    <p:sldId id="327" r:id="rId40"/>
    <p:sldId id="326" r:id="rId41"/>
    <p:sldId id="330" r:id="rId42"/>
    <p:sldId id="375" r:id="rId43"/>
    <p:sldId id="29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FFB1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snapToObjects="1">
      <p:cViewPr>
        <p:scale>
          <a:sx n="101" d="100"/>
          <a:sy n="101" d="100"/>
        </p:scale>
        <p:origin x="1000"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1" Type="http://schemas.openxmlformats.org/officeDocument/2006/relationships/image" Target="../media/image32.png"/></Relationships>
</file>

<file path=ppt/diagrams/_rels/data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4229E-4840-264D-8E34-D660EB1B5372}" type="doc">
      <dgm:prSet loTypeId="urn:microsoft.com/office/officeart/2008/layout/VerticalCurvedList" loCatId="" qsTypeId="urn:microsoft.com/office/officeart/2005/8/quickstyle/simple4" qsCatId="simple" csTypeId="urn:microsoft.com/office/officeart/2005/8/colors/colorful5" csCatId="colorful" phldr="1"/>
      <dgm:spPr/>
      <dgm:t>
        <a:bodyPr/>
        <a:lstStyle/>
        <a:p>
          <a:endParaRPr lang="en-GB"/>
        </a:p>
      </dgm:t>
    </dgm:pt>
    <dgm:pt modelId="{C8C7282E-AFE0-1E4C-B8F3-E2D708D0F300}">
      <dgm:prSet phldrT="[Text]"/>
      <dgm:spPr/>
      <dgm:t>
        <a:bodyPr/>
        <a:lstStyle/>
        <a:p>
          <a:r>
            <a:rPr lang="en-GB" dirty="0"/>
            <a:t>INTRODUCTION TO TEAM AND CLIENT</a:t>
          </a:r>
        </a:p>
      </dgm:t>
    </dgm:pt>
    <dgm:pt modelId="{21A58D28-E588-E546-A30C-88024135AECF}" type="parTrans" cxnId="{375F5DA8-62F0-2C43-B09D-1CE9DF749A19}">
      <dgm:prSet/>
      <dgm:spPr/>
      <dgm:t>
        <a:bodyPr/>
        <a:lstStyle/>
        <a:p>
          <a:endParaRPr lang="en-GB"/>
        </a:p>
      </dgm:t>
    </dgm:pt>
    <dgm:pt modelId="{D50154E8-1975-E444-9AE0-2FC8BCC93AD7}" type="sibTrans" cxnId="{375F5DA8-62F0-2C43-B09D-1CE9DF749A19}">
      <dgm:prSet/>
      <dgm:spPr/>
      <dgm:t>
        <a:bodyPr/>
        <a:lstStyle/>
        <a:p>
          <a:endParaRPr lang="en-GB"/>
        </a:p>
      </dgm:t>
    </dgm:pt>
    <dgm:pt modelId="{745F6F59-73BF-F74C-BD26-6E127B98DA21}">
      <dgm:prSet phldrT="[Text]"/>
      <dgm:spPr/>
      <dgm:t>
        <a:bodyPr/>
        <a:lstStyle/>
        <a:p>
          <a:r>
            <a:rPr lang="en-GB" dirty="0"/>
            <a:t>OVERVIEW OF PROJECT</a:t>
          </a:r>
        </a:p>
      </dgm:t>
    </dgm:pt>
    <dgm:pt modelId="{367251B4-7C1C-A74C-88DD-B209448C25E7}" type="parTrans" cxnId="{0F8A628C-6869-E342-A15E-9C2287EE35DD}">
      <dgm:prSet/>
      <dgm:spPr/>
      <dgm:t>
        <a:bodyPr/>
        <a:lstStyle/>
        <a:p>
          <a:endParaRPr lang="en-GB"/>
        </a:p>
      </dgm:t>
    </dgm:pt>
    <dgm:pt modelId="{9AA0C288-C725-A54C-96BF-E45952BE5AF1}" type="sibTrans" cxnId="{0F8A628C-6869-E342-A15E-9C2287EE35DD}">
      <dgm:prSet/>
      <dgm:spPr/>
      <dgm:t>
        <a:bodyPr/>
        <a:lstStyle/>
        <a:p>
          <a:endParaRPr lang="en-GB"/>
        </a:p>
      </dgm:t>
    </dgm:pt>
    <dgm:pt modelId="{DDAFB79F-8111-8342-8368-07821F4A4436}">
      <dgm:prSet phldrT="[Text]"/>
      <dgm:spPr/>
      <dgm:t>
        <a:bodyPr/>
        <a:lstStyle/>
        <a:p>
          <a:r>
            <a:rPr lang="en-GB" dirty="0"/>
            <a:t>DATA SET</a:t>
          </a:r>
        </a:p>
      </dgm:t>
    </dgm:pt>
    <dgm:pt modelId="{5B8D3C7D-CE0F-1047-A921-EE80350F12D8}" type="parTrans" cxnId="{AD0F6002-2EB6-2C4E-B0A6-CE3BD6A9D9D2}">
      <dgm:prSet/>
      <dgm:spPr/>
      <dgm:t>
        <a:bodyPr/>
        <a:lstStyle/>
        <a:p>
          <a:endParaRPr lang="en-GB"/>
        </a:p>
      </dgm:t>
    </dgm:pt>
    <dgm:pt modelId="{80052556-05D2-934B-9790-6A0C97D945CF}" type="sibTrans" cxnId="{AD0F6002-2EB6-2C4E-B0A6-CE3BD6A9D9D2}">
      <dgm:prSet/>
      <dgm:spPr/>
      <dgm:t>
        <a:bodyPr/>
        <a:lstStyle/>
        <a:p>
          <a:endParaRPr lang="en-GB"/>
        </a:p>
      </dgm:t>
    </dgm:pt>
    <dgm:pt modelId="{DCB2385D-10AC-C34D-BBA4-EFB58ED3E87A}">
      <dgm:prSet/>
      <dgm:spPr/>
      <dgm:t>
        <a:bodyPr/>
        <a:lstStyle/>
        <a:p>
          <a:r>
            <a:rPr lang="en-GB" dirty="0"/>
            <a:t>METHODOLOGY</a:t>
          </a:r>
        </a:p>
      </dgm:t>
    </dgm:pt>
    <dgm:pt modelId="{4474B343-1AB8-E04E-B9C8-01F619448CA1}" type="parTrans" cxnId="{D1916CFC-C660-4744-8B88-FCBB67653E69}">
      <dgm:prSet/>
      <dgm:spPr/>
      <dgm:t>
        <a:bodyPr/>
        <a:lstStyle/>
        <a:p>
          <a:endParaRPr lang="en-GB"/>
        </a:p>
      </dgm:t>
    </dgm:pt>
    <dgm:pt modelId="{19C64856-8D18-9F4D-8AC1-DFD8992A6265}" type="sibTrans" cxnId="{D1916CFC-C660-4744-8B88-FCBB67653E69}">
      <dgm:prSet/>
      <dgm:spPr/>
      <dgm:t>
        <a:bodyPr/>
        <a:lstStyle/>
        <a:p>
          <a:endParaRPr lang="en-GB"/>
        </a:p>
      </dgm:t>
    </dgm:pt>
    <dgm:pt modelId="{4279EBEF-4718-8C4F-B3F3-5DEAF2D9EDC7}">
      <dgm:prSet phldrT="[Text]"/>
      <dgm:spPr/>
      <dgm:t>
        <a:bodyPr/>
        <a:lstStyle/>
        <a:p>
          <a:r>
            <a:rPr lang="en-GB" dirty="0"/>
            <a:t>ANALYSIS AND INTERPRETATION</a:t>
          </a:r>
        </a:p>
      </dgm:t>
    </dgm:pt>
    <dgm:pt modelId="{0FF66655-B981-F243-BCF5-0AE1C5B6C70A}" type="parTrans" cxnId="{7C4BA8E7-6FAE-2947-AA91-DCF2150370B6}">
      <dgm:prSet/>
      <dgm:spPr/>
      <dgm:t>
        <a:bodyPr/>
        <a:lstStyle/>
        <a:p>
          <a:endParaRPr lang="en-GB"/>
        </a:p>
      </dgm:t>
    </dgm:pt>
    <dgm:pt modelId="{B9685F6A-D7C7-3844-BD53-23BEE9ADF44F}" type="sibTrans" cxnId="{7C4BA8E7-6FAE-2947-AA91-DCF2150370B6}">
      <dgm:prSet/>
      <dgm:spPr/>
      <dgm:t>
        <a:bodyPr/>
        <a:lstStyle/>
        <a:p>
          <a:endParaRPr lang="en-GB"/>
        </a:p>
      </dgm:t>
    </dgm:pt>
    <dgm:pt modelId="{0FFD93B3-4139-C840-A78B-9B2E74AE4EDD}">
      <dgm:prSet phldrT="[Text]"/>
      <dgm:spPr/>
      <dgm:t>
        <a:bodyPr/>
        <a:lstStyle/>
        <a:p>
          <a:r>
            <a:rPr lang="en-GB" dirty="0"/>
            <a:t>CONCLUSIONS</a:t>
          </a:r>
        </a:p>
      </dgm:t>
    </dgm:pt>
    <dgm:pt modelId="{343682DC-968B-1E4A-8B2D-0002C34338D7}" type="parTrans" cxnId="{9EAEE8DF-64B4-2E43-956B-FB41851CE7CD}">
      <dgm:prSet/>
      <dgm:spPr/>
      <dgm:t>
        <a:bodyPr/>
        <a:lstStyle/>
        <a:p>
          <a:endParaRPr lang="en-GB"/>
        </a:p>
      </dgm:t>
    </dgm:pt>
    <dgm:pt modelId="{C2910E56-B232-6649-A860-2A52DE8113F1}" type="sibTrans" cxnId="{9EAEE8DF-64B4-2E43-956B-FB41851CE7CD}">
      <dgm:prSet/>
      <dgm:spPr/>
      <dgm:t>
        <a:bodyPr/>
        <a:lstStyle/>
        <a:p>
          <a:endParaRPr lang="en-GB"/>
        </a:p>
      </dgm:t>
    </dgm:pt>
    <dgm:pt modelId="{FE4B9D32-FE11-D54E-9D43-AFF08A0A6B58}">
      <dgm:prSet phldrT="[Text]"/>
      <dgm:spPr/>
      <dgm:t>
        <a:bodyPr/>
        <a:lstStyle/>
        <a:p>
          <a:r>
            <a:rPr lang="en-GB" dirty="0"/>
            <a:t>FUTURE DIRECTIONS</a:t>
          </a:r>
        </a:p>
      </dgm:t>
    </dgm:pt>
    <dgm:pt modelId="{692C3A01-B29D-FB44-803A-12F836E6A0B1}" type="parTrans" cxnId="{B552DB7F-3F87-EC46-A44E-E3A7CB3309E0}">
      <dgm:prSet/>
      <dgm:spPr/>
      <dgm:t>
        <a:bodyPr/>
        <a:lstStyle/>
        <a:p>
          <a:endParaRPr lang="en-GB"/>
        </a:p>
      </dgm:t>
    </dgm:pt>
    <dgm:pt modelId="{AA586317-AFED-A848-813C-F9559EFEDB11}" type="sibTrans" cxnId="{B552DB7F-3F87-EC46-A44E-E3A7CB3309E0}">
      <dgm:prSet/>
      <dgm:spPr/>
      <dgm:t>
        <a:bodyPr/>
        <a:lstStyle/>
        <a:p>
          <a:endParaRPr lang="en-GB"/>
        </a:p>
      </dgm:t>
    </dgm:pt>
    <dgm:pt modelId="{D152CCD8-F155-C447-9A0B-8AEFD087D2E8}" type="pres">
      <dgm:prSet presAssocID="{54F4229E-4840-264D-8E34-D660EB1B5372}" presName="Name0" presStyleCnt="0">
        <dgm:presLayoutVars>
          <dgm:chMax val="7"/>
          <dgm:chPref val="7"/>
          <dgm:dir/>
        </dgm:presLayoutVars>
      </dgm:prSet>
      <dgm:spPr/>
    </dgm:pt>
    <dgm:pt modelId="{AD2AC280-761E-B14C-A3E0-5A8C6D9B1831}" type="pres">
      <dgm:prSet presAssocID="{54F4229E-4840-264D-8E34-D660EB1B5372}" presName="Name1" presStyleCnt="0"/>
      <dgm:spPr/>
    </dgm:pt>
    <dgm:pt modelId="{304DF326-3D75-D14F-A176-B5EEBC4BE998}" type="pres">
      <dgm:prSet presAssocID="{54F4229E-4840-264D-8E34-D660EB1B5372}" presName="cycle" presStyleCnt="0"/>
      <dgm:spPr/>
    </dgm:pt>
    <dgm:pt modelId="{A6DA2A5A-8B28-B24F-A6FB-CE652AF8E66A}" type="pres">
      <dgm:prSet presAssocID="{54F4229E-4840-264D-8E34-D660EB1B5372}" presName="srcNode" presStyleLbl="node1" presStyleIdx="0" presStyleCnt="7"/>
      <dgm:spPr/>
    </dgm:pt>
    <dgm:pt modelId="{741346E6-4C33-FB4A-A7E0-605A05697E21}" type="pres">
      <dgm:prSet presAssocID="{54F4229E-4840-264D-8E34-D660EB1B5372}" presName="conn" presStyleLbl="parChTrans1D2" presStyleIdx="0" presStyleCnt="1"/>
      <dgm:spPr/>
    </dgm:pt>
    <dgm:pt modelId="{94B6BD97-A33D-CA41-9F08-59A34595EE88}" type="pres">
      <dgm:prSet presAssocID="{54F4229E-4840-264D-8E34-D660EB1B5372}" presName="extraNode" presStyleLbl="node1" presStyleIdx="0" presStyleCnt="7"/>
      <dgm:spPr/>
    </dgm:pt>
    <dgm:pt modelId="{F10A6877-65B9-D747-AC83-1086C42AE59F}" type="pres">
      <dgm:prSet presAssocID="{54F4229E-4840-264D-8E34-D660EB1B5372}" presName="dstNode" presStyleLbl="node1" presStyleIdx="0" presStyleCnt="7"/>
      <dgm:spPr/>
    </dgm:pt>
    <dgm:pt modelId="{0FB936B3-8804-8949-A847-34C7E9A85B4E}" type="pres">
      <dgm:prSet presAssocID="{C8C7282E-AFE0-1E4C-B8F3-E2D708D0F300}" presName="text_1" presStyleLbl="node1" presStyleIdx="0" presStyleCnt="7">
        <dgm:presLayoutVars>
          <dgm:bulletEnabled val="1"/>
        </dgm:presLayoutVars>
      </dgm:prSet>
      <dgm:spPr/>
    </dgm:pt>
    <dgm:pt modelId="{39698CBE-8150-7C4A-822D-704246C2216E}" type="pres">
      <dgm:prSet presAssocID="{C8C7282E-AFE0-1E4C-B8F3-E2D708D0F300}" presName="accent_1" presStyleCnt="0"/>
      <dgm:spPr/>
    </dgm:pt>
    <dgm:pt modelId="{CE8EBD85-CA2F-4644-9DDD-019B5A846B88}" type="pres">
      <dgm:prSet presAssocID="{C8C7282E-AFE0-1E4C-B8F3-E2D708D0F300}" presName="accentRepeatNode" presStyleLbl="solidFgAcc1" presStyleIdx="0" presStyleCnt="7"/>
      <dgm:spPr/>
    </dgm:pt>
    <dgm:pt modelId="{6541EBBD-114B-FE4B-BE76-2FC2BD78CB73}" type="pres">
      <dgm:prSet presAssocID="{745F6F59-73BF-F74C-BD26-6E127B98DA21}" presName="text_2" presStyleLbl="node1" presStyleIdx="1" presStyleCnt="7">
        <dgm:presLayoutVars>
          <dgm:bulletEnabled val="1"/>
        </dgm:presLayoutVars>
      </dgm:prSet>
      <dgm:spPr/>
    </dgm:pt>
    <dgm:pt modelId="{7ACDD612-6930-B24D-A46D-82C2BF6E0C96}" type="pres">
      <dgm:prSet presAssocID="{745F6F59-73BF-F74C-BD26-6E127B98DA21}" presName="accent_2" presStyleCnt="0"/>
      <dgm:spPr/>
    </dgm:pt>
    <dgm:pt modelId="{CFCADCCA-02F2-8448-B71D-FDC5E2FEDCAA}" type="pres">
      <dgm:prSet presAssocID="{745F6F59-73BF-F74C-BD26-6E127B98DA21}" presName="accentRepeatNode" presStyleLbl="solidFgAcc1" presStyleIdx="1" presStyleCnt="7"/>
      <dgm:spPr/>
    </dgm:pt>
    <dgm:pt modelId="{5A4DB4B3-EF6F-6D4F-A79D-FC535907CDFE}" type="pres">
      <dgm:prSet presAssocID="{DDAFB79F-8111-8342-8368-07821F4A4436}" presName="text_3" presStyleLbl="node1" presStyleIdx="2" presStyleCnt="7">
        <dgm:presLayoutVars>
          <dgm:bulletEnabled val="1"/>
        </dgm:presLayoutVars>
      </dgm:prSet>
      <dgm:spPr/>
    </dgm:pt>
    <dgm:pt modelId="{3C64AF06-84D6-3345-8656-2595F5712098}" type="pres">
      <dgm:prSet presAssocID="{DDAFB79F-8111-8342-8368-07821F4A4436}" presName="accent_3" presStyleCnt="0"/>
      <dgm:spPr/>
    </dgm:pt>
    <dgm:pt modelId="{F7123927-CA88-5047-9437-BC89CB17CB66}" type="pres">
      <dgm:prSet presAssocID="{DDAFB79F-8111-8342-8368-07821F4A4436}" presName="accentRepeatNode" presStyleLbl="solidFgAcc1" presStyleIdx="2" presStyleCnt="7"/>
      <dgm:spPr/>
    </dgm:pt>
    <dgm:pt modelId="{321349F1-6ED5-3946-B264-B30EBBD14D97}" type="pres">
      <dgm:prSet presAssocID="{DCB2385D-10AC-C34D-BBA4-EFB58ED3E87A}" presName="text_4" presStyleLbl="node1" presStyleIdx="3" presStyleCnt="7">
        <dgm:presLayoutVars>
          <dgm:bulletEnabled val="1"/>
        </dgm:presLayoutVars>
      </dgm:prSet>
      <dgm:spPr/>
    </dgm:pt>
    <dgm:pt modelId="{D6123A3F-B9E4-304C-B013-004880BA6616}" type="pres">
      <dgm:prSet presAssocID="{DCB2385D-10AC-C34D-BBA4-EFB58ED3E87A}" presName="accent_4" presStyleCnt="0"/>
      <dgm:spPr/>
    </dgm:pt>
    <dgm:pt modelId="{73D82470-E2BF-414E-AA86-BD758965FCDA}" type="pres">
      <dgm:prSet presAssocID="{DCB2385D-10AC-C34D-BBA4-EFB58ED3E87A}" presName="accentRepeatNode" presStyleLbl="solidFgAcc1" presStyleIdx="3" presStyleCnt="7"/>
      <dgm:spPr/>
    </dgm:pt>
    <dgm:pt modelId="{E5205796-9BED-1445-8776-95DF36676D22}" type="pres">
      <dgm:prSet presAssocID="{4279EBEF-4718-8C4F-B3F3-5DEAF2D9EDC7}" presName="text_5" presStyleLbl="node1" presStyleIdx="4" presStyleCnt="7">
        <dgm:presLayoutVars>
          <dgm:bulletEnabled val="1"/>
        </dgm:presLayoutVars>
      </dgm:prSet>
      <dgm:spPr/>
    </dgm:pt>
    <dgm:pt modelId="{1FC0DDCA-6514-2D49-AA18-12371CE01FEA}" type="pres">
      <dgm:prSet presAssocID="{4279EBEF-4718-8C4F-B3F3-5DEAF2D9EDC7}" presName="accent_5" presStyleCnt="0"/>
      <dgm:spPr/>
    </dgm:pt>
    <dgm:pt modelId="{3944D812-2295-B345-9E45-A12FDB7D946A}" type="pres">
      <dgm:prSet presAssocID="{4279EBEF-4718-8C4F-B3F3-5DEAF2D9EDC7}" presName="accentRepeatNode" presStyleLbl="solidFgAcc1" presStyleIdx="4" presStyleCnt="7"/>
      <dgm:spPr/>
    </dgm:pt>
    <dgm:pt modelId="{1688CF8B-4D77-4348-B3C3-618F4202B037}" type="pres">
      <dgm:prSet presAssocID="{0FFD93B3-4139-C840-A78B-9B2E74AE4EDD}" presName="text_6" presStyleLbl="node1" presStyleIdx="5" presStyleCnt="7">
        <dgm:presLayoutVars>
          <dgm:bulletEnabled val="1"/>
        </dgm:presLayoutVars>
      </dgm:prSet>
      <dgm:spPr/>
    </dgm:pt>
    <dgm:pt modelId="{501E8A84-1141-C047-8D3D-86BA546335B8}" type="pres">
      <dgm:prSet presAssocID="{0FFD93B3-4139-C840-A78B-9B2E74AE4EDD}" presName="accent_6" presStyleCnt="0"/>
      <dgm:spPr/>
    </dgm:pt>
    <dgm:pt modelId="{F5CB0E09-6496-F349-91A1-6F584A8CF4DF}" type="pres">
      <dgm:prSet presAssocID="{0FFD93B3-4139-C840-A78B-9B2E74AE4EDD}" presName="accentRepeatNode" presStyleLbl="solidFgAcc1" presStyleIdx="5" presStyleCnt="7"/>
      <dgm:spPr/>
    </dgm:pt>
    <dgm:pt modelId="{D441B3B7-EED1-674B-8DA0-72BB9A433EB5}" type="pres">
      <dgm:prSet presAssocID="{FE4B9D32-FE11-D54E-9D43-AFF08A0A6B58}" presName="text_7" presStyleLbl="node1" presStyleIdx="6" presStyleCnt="7">
        <dgm:presLayoutVars>
          <dgm:bulletEnabled val="1"/>
        </dgm:presLayoutVars>
      </dgm:prSet>
      <dgm:spPr/>
    </dgm:pt>
    <dgm:pt modelId="{0FF83C86-3772-9543-91B3-964D48328BBA}" type="pres">
      <dgm:prSet presAssocID="{FE4B9D32-FE11-D54E-9D43-AFF08A0A6B58}" presName="accent_7" presStyleCnt="0"/>
      <dgm:spPr/>
    </dgm:pt>
    <dgm:pt modelId="{560EAF9A-1D36-0145-B982-CA4AD0325169}" type="pres">
      <dgm:prSet presAssocID="{FE4B9D32-FE11-D54E-9D43-AFF08A0A6B58}" presName="accentRepeatNode" presStyleLbl="solidFgAcc1" presStyleIdx="6" presStyleCnt="7"/>
      <dgm:spPr/>
    </dgm:pt>
  </dgm:ptLst>
  <dgm:cxnLst>
    <dgm:cxn modelId="{AD0F6002-2EB6-2C4E-B0A6-CE3BD6A9D9D2}" srcId="{54F4229E-4840-264D-8E34-D660EB1B5372}" destId="{DDAFB79F-8111-8342-8368-07821F4A4436}" srcOrd="2" destOrd="0" parTransId="{5B8D3C7D-CE0F-1047-A921-EE80350F12D8}" sibTransId="{80052556-05D2-934B-9790-6A0C97D945CF}"/>
    <dgm:cxn modelId="{B996E80B-CBD3-124E-A18F-970355667AA4}" type="presOf" srcId="{DDAFB79F-8111-8342-8368-07821F4A4436}" destId="{5A4DB4B3-EF6F-6D4F-A79D-FC535907CDFE}" srcOrd="0" destOrd="0" presId="urn:microsoft.com/office/officeart/2008/layout/VerticalCurvedList"/>
    <dgm:cxn modelId="{EB896D18-0474-E948-AE4A-A776AC7D323B}" type="presOf" srcId="{0FFD93B3-4139-C840-A78B-9B2E74AE4EDD}" destId="{1688CF8B-4D77-4348-B3C3-618F4202B037}" srcOrd="0" destOrd="0" presId="urn:microsoft.com/office/officeart/2008/layout/VerticalCurvedList"/>
    <dgm:cxn modelId="{609C2724-9A6C-B748-BD85-B68F7249F7BA}" type="presOf" srcId="{D50154E8-1975-E444-9AE0-2FC8BCC93AD7}" destId="{741346E6-4C33-FB4A-A7E0-605A05697E21}" srcOrd="0" destOrd="0" presId="urn:microsoft.com/office/officeart/2008/layout/VerticalCurvedList"/>
    <dgm:cxn modelId="{9143777B-B200-124D-A9D6-6F551C1423AF}" type="presOf" srcId="{FE4B9D32-FE11-D54E-9D43-AFF08A0A6B58}" destId="{D441B3B7-EED1-674B-8DA0-72BB9A433EB5}" srcOrd="0" destOrd="0" presId="urn:microsoft.com/office/officeart/2008/layout/VerticalCurvedList"/>
    <dgm:cxn modelId="{B552DB7F-3F87-EC46-A44E-E3A7CB3309E0}" srcId="{54F4229E-4840-264D-8E34-D660EB1B5372}" destId="{FE4B9D32-FE11-D54E-9D43-AFF08A0A6B58}" srcOrd="6" destOrd="0" parTransId="{692C3A01-B29D-FB44-803A-12F836E6A0B1}" sibTransId="{AA586317-AFED-A848-813C-F9559EFEDB11}"/>
    <dgm:cxn modelId="{1C881488-8F6E-F14C-A04C-D92E19D93FA1}" type="presOf" srcId="{DCB2385D-10AC-C34D-BBA4-EFB58ED3E87A}" destId="{321349F1-6ED5-3946-B264-B30EBBD14D97}" srcOrd="0" destOrd="0" presId="urn:microsoft.com/office/officeart/2008/layout/VerticalCurvedList"/>
    <dgm:cxn modelId="{0F8A628C-6869-E342-A15E-9C2287EE35DD}" srcId="{54F4229E-4840-264D-8E34-D660EB1B5372}" destId="{745F6F59-73BF-F74C-BD26-6E127B98DA21}" srcOrd="1" destOrd="0" parTransId="{367251B4-7C1C-A74C-88DD-B209448C25E7}" sibTransId="{9AA0C288-C725-A54C-96BF-E45952BE5AF1}"/>
    <dgm:cxn modelId="{5B4B1198-EA05-264C-8D7F-61711AEBFFA0}" type="presOf" srcId="{54F4229E-4840-264D-8E34-D660EB1B5372}" destId="{D152CCD8-F155-C447-9A0B-8AEFD087D2E8}" srcOrd="0" destOrd="0" presId="urn:microsoft.com/office/officeart/2008/layout/VerticalCurvedList"/>
    <dgm:cxn modelId="{375F5DA8-62F0-2C43-B09D-1CE9DF749A19}" srcId="{54F4229E-4840-264D-8E34-D660EB1B5372}" destId="{C8C7282E-AFE0-1E4C-B8F3-E2D708D0F300}" srcOrd="0" destOrd="0" parTransId="{21A58D28-E588-E546-A30C-88024135AECF}" sibTransId="{D50154E8-1975-E444-9AE0-2FC8BCC93AD7}"/>
    <dgm:cxn modelId="{4C03D3C1-CECF-7240-B934-030E2FB34C2E}" type="presOf" srcId="{C8C7282E-AFE0-1E4C-B8F3-E2D708D0F300}" destId="{0FB936B3-8804-8949-A847-34C7E9A85B4E}" srcOrd="0" destOrd="0" presId="urn:microsoft.com/office/officeart/2008/layout/VerticalCurvedList"/>
    <dgm:cxn modelId="{5F3F97CF-A0BC-FD4F-9265-B24245D930AC}" type="presOf" srcId="{745F6F59-73BF-F74C-BD26-6E127B98DA21}" destId="{6541EBBD-114B-FE4B-BE76-2FC2BD78CB73}" srcOrd="0" destOrd="0" presId="urn:microsoft.com/office/officeart/2008/layout/VerticalCurvedList"/>
    <dgm:cxn modelId="{9EAEE8DF-64B4-2E43-956B-FB41851CE7CD}" srcId="{54F4229E-4840-264D-8E34-D660EB1B5372}" destId="{0FFD93B3-4139-C840-A78B-9B2E74AE4EDD}" srcOrd="5" destOrd="0" parTransId="{343682DC-968B-1E4A-8B2D-0002C34338D7}" sibTransId="{C2910E56-B232-6649-A860-2A52DE8113F1}"/>
    <dgm:cxn modelId="{7C4BA8E7-6FAE-2947-AA91-DCF2150370B6}" srcId="{54F4229E-4840-264D-8E34-D660EB1B5372}" destId="{4279EBEF-4718-8C4F-B3F3-5DEAF2D9EDC7}" srcOrd="4" destOrd="0" parTransId="{0FF66655-B981-F243-BCF5-0AE1C5B6C70A}" sibTransId="{B9685F6A-D7C7-3844-BD53-23BEE9ADF44F}"/>
    <dgm:cxn modelId="{D1916CFC-C660-4744-8B88-FCBB67653E69}" srcId="{54F4229E-4840-264D-8E34-D660EB1B5372}" destId="{DCB2385D-10AC-C34D-BBA4-EFB58ED3E87A}" srcOrd="3" destOrd="0" parTransId="{4474B343-1AB8-E04E-B9C8-01F619448CA1}" sibTransId="{19C64856-8D18-9F4D-8AC1-DFD8992A6265}"/>
    <dgm:cxn modelId="{733709FD-AB82-6340-8707-BA22BDFA10A0}" type="presOf" srcId="{4279EBEF-4718-8C4F-B3F3-5DEAF2D9EDC7}" destId="{E5205796-9BED-1445-8776-95DF36676D22}" srcOrd="0" destOrd="0" presId="urn:microsoft.com/office/officeart/2008/layout/VerticalCurvedList"/>
    <dgm:cxn modelId="{4CA61D95-E272-AA42-B587-4DD0B7EDD009}" type="presParOf" srcId="{D152CCD8-F155-C447-9A0B-8AEFD087D2E8}" destId="{AD2AC280-761E-B14C-A3E0-5A8C6D9B1831}" srcOrd="0" destOrd="0" presId="urn:microsoft.com/office/officeart/2008/layout/VerticalCurvedList"/>
    <dgm:cxn modelId="{0C51AC3F-F15C-2F46-9C4F-8A6E55FE849E}" type="presParOf" srcId="{AD2AC280-761E-B14C-A3E0-5A8C6D9B1831}" destId="{304DF326-3D75-D14F-A176-B5EEBC4BE998}" srcOrd="0" destOrd="0" presId="urn:microsoft.com/office/officeart/2008/layout/VerticalCurvedList"/>
    <dgm:cxn modelId="{C0B4204D-8953-E047-88E8-B3C421B08B40}" type="presParOf" srcId="{304DF326-3D75-D14F-A176-B5EEBC4BE998}" destId="{A6DA2A5A-8B28-B24F-A6FB-CE652AF8E66A}" srcOrd="0" destOrd="0" presId="urn:microsoft.com/office/officeart/2008/layout/VerticalCurvedList"/>
    <dgm:cxn modelId="{77E8D9CB-3F3B-AA4B-A872-BD314578C2CA}" type="presParOf" srcId="{304DF326-3D75-D14F-A176-B5EEBC4BE998}" destId="{741346E6-4C33-FB4A-A7E0-605A05697E21}" srcOrd="1" destOrd="0" presId="urn:microsoft.com/office/officeart/2008/layout/VerticalCurvedList"/>
    <dgm:cxn modelId="{1AB3CC20-324A-3A49-9CE2-94051FF0B0D6}" type="presParOf" srcId="{304DF326-3D75-D14F-A176-B5EEBC4BE998}" destId="{94B6BD97-A33D-CA41-9F08-59A34595EE88}" srcOrd="2" destOrd="0" presId="urn:microsoft.com/office/officeart/2008/layout/VerticalCurvedList"/>
    <dgm:cxn modelId="{5DB9BE0C-4E1B-7541-88DF-BFDB3E949429}" type="presParOf" srcId="{304DF326-3D75-D14F-A176-B5EEBC4BE998}" destId="{F10A6877-65B9-D747-AC83-1086C42AE59F}" srcOrd="3" destOrd="0" presId="urn:microsoft.com/office/officeart/2008/layout/VerticalCurvedList"/>
    <dgm:cxn modelId="{5E6ACE21-CD66-4D4D-97B1-AE309EDA882D}" type="presParOf" srcId="{AD2AC280-761E-B14C-A3E0-5A8C6D9B1831}" destId="{0FB936B3-8804-8949-A847-34C7E9A85B4E}" srcOrd="1" destOrd="0" presId="urn:microsoft.com/office/officeart/2008/layout/VerticalCurvedList"/>
    <dgm:cxn modelId="{AE431A9C-89C6-4D44-ADBF-3BF8268338C8}" type="presParOf" srcId="{AD2AC280-761E-B14C-A3E0-5A8C6D9B1831}" destId="{39698CBE-8150-7C4A-822D-704246C2216E}" srcOrd="2" destOrd="0" presId="urn:microsoft.com/office/officeart/2008/layout/VerticalCurvedList"/>
    <dgm:cxn modelId="{0984E9EF-6407-2143-A37F-480423EEEE2F}" type="presParOf" srcId="{39698CBE-8150-7C4A-822D-704246C2216E}" destId="{CE8EBD85-CA2F-4644-9DDD-019B5A846B88}" srcOrd="0" destOrd="0" presId="urn:microsoft.com/office/officeart/2008/layout/VerticalCurvedList"/>
    <dgm:cxn modelId="{61A9FE1C-D2BD-FF48-92B4-2970A7B317B7}" type="presParOf" srcId="{AD2AC280-761E-B14C-A3E0-5A8C6D9B1831}" destId="{6541EBBD-114B-FE4B-BE76-2FC2BD78CB73}" srcOrd="3" destOrd="0" presId="urn:microsoft.com/office/officeart/2008/layout/VerticalCurvedList"/>
    <dgm:cxn modelId="{DB8391ED-01F7-4044-BD75-E783AC0FF6FF}" type="presParOf" srcId="{AD2AC280-761E-B14C-A3E0-5A8C6D9B1831}" destId="{7ACDD612-6930-B24D-A46D-82C2BF6E0C96}" srcOrd="4" destOrd="0" presId="urn:microsoft.com/office/officeart/2008/layout/VerticalCurvedList"/>
    <dgm:cxn modelId="{1B8A2BF3-5901-4E48-BA84-A4525DB021AE}" type="presParOf" srcId="{7ACDD612-6930-B24D-A46D-82C2BF6E0C96}" destId="{CFCADCCA-02F2-8448-B71D-FDC5E2FEDCAA}" srcOrd="0" destOrd="0" presId="urn:microsoft.com/office/officeart/2008/layout/VerticalCurvedList"/>
    <dgm:cxn modelId="{B9484BE8-E90A-B948-A99A-A9B9CCBF2937}" type="presParOf" srcId="{AD2AC280-761E-B14C-A3E0-5A8C6D9B1831}" destId="{5A4DB4B3-EF6F-6D4F-A79D-FC535907CDFE}" srcOrd="5" destOrd="0" presId="urn:microsoft.com/office/officeart/2008/layout/VerticalCurvedList"/>
    <dgm:cxn modelId="{1A99018D-ACEA-134B-ACE5-C7D610CD73A1}" type="presParOf" srcId="{AD2AC280-761E-B14C-A3E0-5A8C6D9B1831}" destId="{3C64AF06-84D6-3345-8656-2595F5712098}" srcOrd="6" destOrd="0" presId="urn:microsoft.com/office/officeart/2008/layout/VerticalCurvedList"/>
    <dgm:cxn modelId="{3F1D05C1-9066-4646-906F-DBF1ED122E38}" type="presParOf" srcId="{3C64AF06-84D6-3345-8656-2595F5712098}" destId="{F7123927-CA88-5047-9437-BC89CB17CB66}" srcOrd="0" destOrd="0" presId="urn:microsoft.com/office/officeart/2008/layout/VerticalCurvedList"/>
    <dgm:cxn modelId="{10E815C3-8D11-4F44-A2AE-C210EC058BDF}" type="presParOf" srcId="{AD2AC280-761E-B14C-A3E0-5A8C6D9B1831}" destId="{321349F1-6ED5-3946-B264-B30EBBD14D97}" srcOrd="7" destOrd="0" presId="urn:microsoft.com/office/officeart/2008/layout/VerticalCurvedList"/>
    <dgm:cxn modelId="{E948968C-FF74-A145-BDB5-67CA021AE26C}" type="presParOf" srcId="{AD2AC280-761E-B14C-A3E0-5A8C6D9B1831}" destId="{D6123A3F-B9E4-304C-B013-004880BA6616}" srcOrd="8" destOrd="0" presId="urn:microsoft.com/office/officeart/2008/layout/VerticalCurvedList"/>
    <dgm:cxn modelId="{C622E6C3-D6D2-2442-BE9D-EA05644D04DB}" type="presParOf" srcId="{D6123A3F-B9E4-304C-B013-004880BA6616}" destId="{73D82470-E2BF-414E-AA86-BD758965FCDA}" srcOrd="0" destOrd="0" presId="urn:microsoft.com/office/officeart/2008/layout/VerticalCurvedList"/>
    <dgm:cxn modelId="{0D6F9699-FE5E-2442-8AC6-63786F192403}" type="presParOf" srcId="{AD2AC280-761E-B14C-A3E0-5A8C6D9B1831}" destId="{E5205796-9BED-1445-8776-95DF36676D22}" srcOrd="9" destOrd="0" presId="urn:microsoft.com/office/officeart/2008/layout/VerticalCurvedList"/>
    <dgm:cxn modelId="{70D79D3D-3946-D84C-A390-EE8A9F5B7EF3}" type="presParOf" srcId="{AD2AC280-761E-B14C-A3E0-5A8C6D9B1831}" destId="{1FC0DDCA-6514-2D49-AA18-12371CE01FEA}" srcOrd="10" destOrd="0" presId="urn:microsoft.com/office/officeart/2008/layout/VerticalCurvedList"/>
    <dgm:cxn modelId="{D00A5F8E-40DF-0F43-886D-F8643C1809F4}" type="presParOf" srcId="{1FC0DDCA-6514-2D49-AA18-12371CE01FEA}" destId="{3944D812-2295-B345-9E45-A12FDB7D946A}" srcOrd="0" destOrd="0" presId="urn:microsoft.com/office/officeart/2008/layout/VerticalCurvedList"/>
    <dgm:cxn modelId="{5C4EBC97-D8A3-AB4B-8938-A77571D8BAFB}" type="presParOf" srcId="{AD2AC280-761E-B14C-A3E0-5A8C6D9B1831}" destId="{1688CF8B-4D77-4348-B3C3-618F4202B037}" srcOrd="11" destOrd="0" presId="urn:microsoft.com/office/officeart/2008/layout/VerticalCurvedList"/>
    <dgm:cxn modelId="{BA94656F-A12E-A041-8471-04577A69A331}" type="presParOf" srcId="{AD2AC280-761E-B14C-A3E0-5A8C6D9B1831}" destId="{501E8A84-1141-C047-8D3D-86BA546335B8}" srcOrd="12" destOrd="0" presId="urn:microsoft.com/office/officeart/2008/layout/VerticalCurvedList"/>
    <dgm:cxn modelId="{37ED8328-54B9-0943-A71D-B14BD687C9F0}" type="presParOf" srcId="{501E8A84-1141-C047-8D3D-86BA546335B8}" destId="{F5CB0E09-6496-F349-91A1-6F584A8CF4DF}" srcOrd="0" destOrd="0" presId="urn:microsoft.com/office/officeart/2008/layout/VerticalCurvedList"/>
    <dgm:cxn modelId="{6092BDBD-AC98-2B4B-8EBA-0CF610DF97FF}" type="presParOf" srcId="{AD2AC280-761E-B14C-A3E0-5A8C6D9B1831}" destId="{D441B3B7-EED1-674B-8DA0-72BB9A433EB5}" srcOrd="13" destOrd="0" presId="urn:microsoft.com/office/officeart/2008/layout/VerticalCurvedList"/>
    <dgm:cxn modelId="{2AC41F39-AD06-114E-936A-964A4B3496FD}" type="presParOf" srcId="{AD2AC280-761E-B14C-A3E0-5A8C6D9B1831}" destId="{0FF83C86-3772-9543-91B3-964D48328BBA}" srcOrd="14" destOrd="0" presId="urn:microsoft.com/office/officeart/2008/layout/VerticalCurvedList"/>
    <dgm:cxn modelId="{2754D539-D5ED-6E4D-A6C6-FC921999678B}" type="presParOf" srcId="{0FF83C86-3772-9543-91B3-964D48328BBA}" destId="{560EAF9A-1D36-0145-B982-CA4AD032516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F9A84D-BC92-864A-99E6-8DDC80B03043}" type="doc">
      <dgm:prSet loTypeId="urn:microsoft.com/office/officeart/2005/8/layout/radial2" loCatId="" qsTypeId="urn:microsoft.com/office/officeart/2005/8/quickstyle/simple1" qsCatId="simple" csTypeId="urn:microsoft.com/office/officeart/2005/8/colors/accent1_2" csCatId="accent1" phldr="1"/>
      <dgm:spPr/>
      <dgm:t>
        <a:bodyPr/>
        <a:lstStyle/>
        <a:p>
          <a:endParaRPr lang="en-GB"/>
        </a:p>
      </dgm:t>
    </dgm:pt>
    <dgm:pt modelId="{34DFF268-77F2-6645-886B-A45FF0E96602}">
      <dgm:prSet phldrT="[Text]"/>
      <dgm:spPr/>
      <dgm:t>
        <a:bodyPr/>
        <a:lstStyle/>
        <a:p>
          <a:r>
            <a:rPr lang="en-GB" dirty="0"/>
            <a:t>Gross Domestic Product</a:t>
          </a:r>
        </a:p>
      </dgm:t>
    </dgm:pt>
    <dgm:pt modelId="{32B3C8E4-FBA4-A44B-9B67-832CC3DE3168}" type="parTrans" cxnId="{3297A652-4A6B-2447-A362-BCC718124838}">
      <dgm:prSet/>
      <dgm:spPr/>
      <dgm:t>
        <a:bodyPr/>
        <a:lstStyle/>
        <a:p>
          <a:endParaRPr lang="en-GB"/>
        </a:p>
      </dgm:t>
    </dgm:pt>
    <dgm:pt modelId="{7D2D4C27-6AEC-CE41-809B-6F155FDA7083}" type="sibTrans" cxnId="{3297A652-4A6B-2447-A362-BCC718124838}">
      <dgm:prSet/>
      <dgm:spPr/>
      <dgm:t>
        <a:bodyPr/>
        <a:lstStyle/>
        <a:p>
          <a:endParaRPr lang="en-GB"/>
        </a:p>
      </dgm:t>
    </dgm:pt>
    <dgm:pt modelId="{CEFA82A7-388C-F540-AC45-6BCDC5E3C388}">
      <dgm:prSet phldrT="[Text]"/>
      <dgm:spPr/>
      <dgm:t>
        <a:bodyPr/>
        <a:lstStyle/>
        <a:p>
          <a:r>
            <a:rPr lang="en-GB" dirty="0"/>
            <a:t>Retail Trade Sales</a:t>
          </a:r>
        </a:p>
      </dgm:t>
    </dgm:pt>
    <dgm:pt modelId="{1D3DCD7F-298B-B849-8C8B-34C80133CAF1}" type="parTrans" cxnId="{05A1DA35-8222-F045-AA72-4C31A90FA664}">
      <dgm:prSet/>
      <dgm:spPr/>
      <dgm:t>
        <a:bodyPr/>
        <a:lstStyle/>
        <a:p>
          <a:endParaRPr lang="en-GB"/>
        </a:p>
      </dgm:t>
    </dgm:pt>
    <dgm:pt modelId="{7CC92119-3B1B-044E-BD5C-68D320F11506}" type="sibTrans" cxnId="{05A1DA35-8222-F045-AA72-4C31A90FA664}">
      <dgm:prSet/>
      <dgm:spPr/>
      <dgm:t>
        <a:bodyPr/>
        <a:lstStyle/>
        <a:p>
          <a:endParaRPr lang="en-GB"/>
        </a:p>
      </dgm:t>
    </dgm:pt>
    <dgm:pt modelId="{DD6A8689-28AB-EE40-9083-DD42E15F5E5C}">
      <dgm:prSet phldrT="[Text]"/>
      <dgm:spPr/>
      <dgm:t>
        <a:bodyPr/>
        <a:lstStyle/>
        <a:p>
          <a:r>
            <a:rPr lang="en-GB" dirty="0"/>
            <a:t>E - Commerce</a:t>
          </a:r>
        </a:p>
      </dgm:t>
    </dgm:pt>
    <dgm:pt modelId="{6DAB62B0-A704-8D4B-9742-039C1D84FBBB}" type="parTrans" cxnId="{3451C6CA-02FE-C04C-BC46-5E5435EE67A3}">
      <dgm:prSet/>
      <dgm:spPr/>
      <dgm:t>
        <a:bodyPr/>
        <a:lstStyle/>
        <a:p>
          <a:endParaRPr lang="en-GB"/>
        </a:p>
      </dgm:t>
    </dgm:pt>
    <dgm:pt modelId="{DF1910CB-04A2-BC4B-8E0A-874D33BD0834}" type="sibTrans" cxnId="{3451C6CA-02FE-C04C-BC46-5E5435EE67A3}">
      <dgm:prSet/>
      <dgm:spPr/>
      <dgm:t>
        <a:bodyPr/>
        <a:lstStyle/>
        <a:p>
          <a:endParaRPr lang="en-GB"/>
        </a:p>
      </dgm:t>
    </dgm:pt>
    <dgm:pt modelId="{1536AE5B-94FD-644C-BDD6-9864C2D4A788}" type="pres">
      <dgm:prSet presAssocID="{47F9A84D-BC92-864A-99E6-8DDC80B03043}" presName="composite" presStyleCnt="0">
        <dgm:presLayoutVars>
          <dgm:chMax val="5"/>
          <dgm:dir/>
          <dgm:animLvl val="ctr"/>
          <dgm:resizeHandles val="exact"/>
        </dgm:presLayoutVars>
      </dgm:prSet>
      <dgm:spPr/>
    </dgm:pt>
    <dgm:pt modelId="{442456EC-470E-694B-82B7-6C1626F9C7A4}" type="pres">
      <dgm:prSet presAssocID="{47F9A84D-BC92-864A-99E6-8DDC80B03043}" presName="cycle" presStyleCnt="0"/>
      <dgm:spPr/>
    </dgm:pt>
    <dgm:pt modelId="{FE159F6C-9BBE-CE4A-A039-BAB62F339221}" type="pres">
      <dgm:prSet presAssocID="{47F9A84D-BC92-864A-99E6-8DDC80B03043}" presName="centerShape" presStyleCnt="0"/>
      <dgm:spPr/>
    </dgm:pt>
    <dgm:pt modelId="{F36BDEC7-DE7A-3149-A64D-600FB0D15C2D}" type="pres">
      <dgm:prSet presAssocID="{47F9A84D-BC92-864A-99E6-8DDC80B03043}" presName="connSite" presStyleLbl="node1" presStyleIdx="0" presStyleCnt="4"/>
      <dgm:spPr/>
    </dgm:pt>
    <dgm:pt modelId="{119E4B82-E68B-7A44-AFE5-3A9A3BC3EF9B}" type="pres">
      <dgm:prSet presAssocID="{47F9A84D-BC92-864A-99E6-8DDC80B03043}" presName="visible" presStyleLbl="node1" presStyleIdx="0" presStyleCnt="4" custLinFactNeighborX="-1098" custLinFactNeighborY="0"/>
      <dgm:spPr>
        <a:blipFill rotWithShape="1">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5000" r="-5000"/>
          </a:stretch>
        </a:blipFill>
      </dgm:spPr>
    </dgm:pt>
    <dgm:pt modelId="{7376F844-B3AB-554B-95DD-CC95B44DBBB7}" type="pres">
      <dgm:prSet presAssocID="{32B3C8E4-FBA4-A44B-9B67-832CC3DE3168}" presName="Name25" presStyleLbl="parChTrans1D1" presStyleIdx="0" presStyleCnt="3"/>
      <dgm:spPr/>
    </dgm:pt>
    <dgm:pt modelId="{DD7F861C-D093-464C-B2CC-0811481BF372}" type="pres">
      <dgm:prSet presAssocID="{34DFF268-77F2-6645-886B-A45FF0E96602}" presName="node" presStyleCnt="0"/>
      <dgm:spPr/>
    </dgm:pt>
    <dgm:pt modelId="{C0A3E1F8-DD4F-B441-B74A-2C9D3E623B4D}" type="pres">
      <dgm:prSet presAssocID="{34DFF268-77F2-6645-886B-A45FF0E96602}" presName="parentNode" presStyleLbl="node1" presStyleIdx="1" presStyleCnt="4">
        <dgm:presLayoutVars>
          <dgm:chMax val="1"/>
          <dgm:bulletEnabled val="1"/>
        </dgm:presLayoutVars>
      </dgm:prSet>
      <dgm:spPr/>
    </dgm:pt>
    <dgm:pt modelId="{7EBF3010-8650-4142-81CC-E902B4E293B2}" type="pres">
      <dgm:prSet presAssocID="{34DFF268-77F2-6645-886B-A45FF0E96602}" presName="childNode" presStyleLbl="revTx" presStyleIdx="0" presStyleCnt="0">
        <dgm:presLayoutVars>
          <dgm:bulletEnabled val="1"/>
        </dgm:presLayoutVars>
      </dgm:prSet>
      <dgm:spPr/>
    </dgm:pt>
    <dgm:pt modelId="{2CBD83B4-5A7C-9F46-A7C6-4CE61FB9354C}" type="pres">
      <dgm:prSet presAssocID="{1D3DCD7F-298B-B849-8C8B-34C80133CAF1}" presName="Name25" presStyleLbl="parChTrans1D1" presStyleIdx="1" presStyleCnt="3"/>
      <dgm:spPr/>
    </dgm:pt>
    <dgm:pt modelId="{95D086E3-2C7E-8A46-82FE-97750134F4BD}" type="pres">
      <dgm:prSet presAssocID="{CEFA82A7-388C-F540-AC45-6BCDC5E3C388}" presName="node" presStyleCnt="0"/>
      <dgm:spPr/>
    </dgm:pt>
    <dgm:pt modelId="{8928A48D-A747-BD41-84E4-92200D0AC274}" type="pres">
      <dgm:prSet presAssocID="{CEFA82A7-388C-F540-AC45-6BCDC5E3C388}" presName="parentNode" presStyleLbl="node1" presStyleIdx="2" presStyleCnt="4">
        <dgm:presLayoutVars>
          <dgm:chMax val="1"/>
          <dgm:bulletEnabled val="1"/>
        </dgm:presLayoutVars>
      </dgm:prSet>
      <dgm:spPr/>
    </dgm:pt>
    <dgm:pt modelId="{9FE86947-C148-D349-B84B-E1A19EECEEF6}" type="pres">
      <dgm:prSet presAssocID="{CEFA82A7-388C-F540-AC45-6BCDC5E3C388}" presName="childNode" presStyleLbl="revTx" presStyleIdx="0" presStyleCnt="0">
        <dgm:presLayoutVars>
          <dgm:bulletEnabled val="1"/>
        </dgm:presLayoutVars>
      </dgm:prSet>
      <dgm:spPr/>
    </dgm:pt>
    <dgm:pt modelId="{003F6B7D-999C-4C48-8E00-6797ADA2584F}" type="pres">
      <dgm:prSet presAssocID="{6DAB62B0-A704-8D4B-9742-039C1D84FBBB}" presName="Name25" presStyleLbl="parChTrans1D1" presStyleIdx="2" presStyleCnt="3"/>
      <dgm:spPr/>
    </dgm:pt>
    <dgm:pt modelId="{48423872-D05C-6B44-BC50-3ECB84CD358A}" type="pres">
      <dgm:prSet presAssocID="{DD6A8689-28AB-EE40-9083-DD42E15F5E5C}" presName="node" presStyleCnt="0"/>
      <dgm:spPr/>
    </dgm:pt>
    <dgm:pt modelId="{F3FEAD0F-869D-6C44-AEE3-02B5855DCA6E}" type="pres">
      <dgm:prSet presAssocID="{DD6A8689-28AB-EE40-9083-DD42E15F5E5C}" presName="parentNode" presStyleLbl="node1" presStyleIdx="3" presStyleCnt="4">
        <dgm:presLayoutVars>
          <dgm:chMax val="1"/>
          <dgm:bulletEnabled val="1"/>
        </dgm:presLayoutVars>
      </dgm:prSet>
      <dgm:spPr/>
    </dgm:pt>
    <dgm:pt modelId="{F287658F-340C-9844-A4A6-5155441554B2}" type="pres">
      <dgm:prSet presAssocID="{DD6A8689-28AB-EE40-9083-DD42E15F5E5C}" presName="childNode" presStyleLbl="revTx" presStyleIdx="0" presStyleCnt="0">
        <dgm:presLayoutVars>
          <dgm:bulletEnabled val="1"/>
        </dgm:presLayoutVars>
      </dgm:prSet>
      <dgm:spPr/>
    </dgm:pt>
  </dgm:ptLst>
  <dgm:cxnLst>
    <dgm:cxn modelId="{1D137B1E-2054-AC4D-B785-819B13F0AADE}" type="presOf" srcId="{32B3C8E4-FBA4-A44B-9B67-832CC3DE3168}" destId="{7376F844-B3AB-554B-95DD-CC95B44DBBB7}" srcOrd="0" destOrd="0" presId="urn:microsoft.com/office/officeart/2005/8/layout/radial2"/>
    <dgm:cxn modelId="{05A1DA35-8222-F045-AA72-4C31A90FA664}" srcId="{47F9A84D-BC92-864A-99E6-8DDC80B03043}" destId="{CEFA82A7-388C-F540-AC45-6BCDC5E3C388}" srcOrd="1" destOrd="0" parTransId="{1D3DCD7F-298B-B849-8C8B-34C80133CAF1}" sibTransId="{7CC92119-3B1B-044E-BD5C-68D320F11506}"/>
    <dgm:cxn modelId="{6553353A-630B-AE43-8758-6F0181CD2038}" type="presOf" srcId="{1D3DCD7F-298B-B849-8C8B-34C80133CAF1}" destId="{2CBD83B4-5A7C-9F46-A7C6-4CE61FB9354C}" srcOrd="0" destOrd="0" presId="urn:microsoft.com/office/officeart/2005/8/layout/radial2"/>
    <dgm:cxn modelId="{B21D623C-E0B1-6746-8702-2E6A0FA709D1}" type="presOf" srcId="{34DFF268-77F2-6645-886B-A45FF0E96602}" destId="{C0A3E1F8-DD4F-B441-B74A-2C9D3E623B4D}" srcOrd="0" destOrd="0" presId="urn:microsoft.com/office/officeart/2005/8/layout/radial2"/>
    <dgm:cxn modelId="{3297A652-4A6B-2447-A362-BCC718124838}" srcId="{47F9A84D-BC92-864A-99E6-8DDC80B03043}" destId="{34DFF268-77F2-6645-886B-A45FF0E96602}" srcOrd="0" destOrd="0" parTransId="{32B3C8E4-FBA4-A44B-9B67-832CC3DE3168}" sibTransId="{7D2D4C27-6AEC-CE41-809B-6F155FDA7083}"/>
    <dgm:cxn modelId="{380D416E-1A65-2945-A85B-1BC5303495DA}" type="presOf" srcId="{DD6A8689-28AB-EE40-9083-DD42E15F5E5C}" destId="{F3FEAD0F-869D-6C44-AEE3-02B5855DCA6E}" srcOrd="0" destOrd="0" presId="urn:microsoft.com/office/officeart/2005/8/layout/radial2"/>
    <dgm:cxn modelId="{6791D977-0043-144B-88DF-DE24D5BDFD68}" type="presOf" srcId="{6DAB62B0-A704-8D4B-9742-039C1D84FBBB}" destId="{003F6B7D-999C-4C48-8E00-6797ADA2584F}" srcOrd="0" destOrd="0" presId="urn:microsoft.com/office/officeart/2005/8/layout/radial2"/>
    <dgm:cxn modelId="{4A6D3797-3427-D64F-8F91-6FA12626ABC9}" type="presOf" srcId="{47F9A84D-BC92-864A-99E6-8DDC80B03043}" destId="{1536AE5B-94FD-644C-BDD6-9864C2D4A788}" srcOrd="0" destOrd="0" presId="urn:microsoft.com/office/officeart/2005/8/layout/radial2"/>
    <dgm:cxn modelId="{3451C6CA-02FE-C04C-BC46-5E5435EE67A3}" srcId="{47F9A84D-BC92-864A-99E6-8DDC80B03043}" destId="{DD6A8689-28AB-EE40-9083-DD42E15F5E5C}" srcOrd="2" destOrd="0" parTransId="{6DAB62B0-A704-8D4B-9742-039C1D84FBBB}" sibTransId="{DF1910CB-04A2-BC4B-8E0A-874D33BD0834}"/>
    <dgm:cxn modelId="{C23B31DF-87CB-4C4C-BB62-A0A80292E81D}" type="presOf" srcId="{CEFA82A7-388C-F540-AC45-6BCDC5E3C388}" destId="{8928A48D-A747-BD41-84E4-92200D0AC274}" srcOrd="0" destOrd="0" presId="urn:microsoft.com/office/officeart/2005/8/layout/radial2"/>
    <dgm:cxn modelId="{478DFF5E-6829-DB4D-A4F3-44B998A0E845}" type="presParOf" srcId="{1536AE5B-94FD-644C-BDD6-9864C2D4A788}" destId="{442456EC-470E-694B-82B7-6C1626F9C7A4}" srcOrd="0" destOrd="0" presId="urn:microsoft.com/office/officeart/2005/8/layout/radial2"/>
    <dgm:cxn modelId="{69325F6D-2FBF-1149-946A-8EF76391A2FC}" type="presParOf" srcId="{442456EC-470E-694B-82B7-6C1626F9C7A4}" destId="{FE159F6C-9BBE-CE4A-A039-BAB62F339221}" srcOrd="0" destOrd="0" presId="urn:microsoft.com/office/officeart/2005/8/layout/radial2"/>
    <dgm:cxn modelId="{8A7FFA77-3443-F14A-AC78-F8D6B33ED5A4}" type="presParOf" srcId="{FE159F6C-9BBE-CE4A-A039-BAB62F339221}" destId="{F36BDEC7-DE7A-3149-A64D-600FB0D15C2D}" srcOrd="0" destOrd="0" presId="urn:microsoft.com/office/officeart/2005/8/layout/radial2"/>
    <dgm:cxn modelId="{4DC32F1D-D071-3546-8D1D-030F746792E8}" type="presParOf" srcId="{FE159F6C-9BBE-CE4A-A039-BAB62F339221}" destId="{119E4B82-E68B-7A44-AFE5-3A9A3BC3EF9B}" srcOrd="1" destOrd="0" presId="urn:microsoft.com/office/officeart/2005/8/layout/radial2"/>
    <dgm:cxn modelId="{5843B848-E817-924B-9F8E-FE8722E19ED4}" type="presParOf" srcId="{442456EC-470E-694B-82B7-6C1626F9C7A4}" destId="{7376F844-B3AB-554B-95DD-CC95B44DBBB7}" srcOrd="1" destOrd="0" presId="urn:microsoft.com/office/officeart/2005/8/layout/radial2"/>
    <dgm:cxn modelId="{57D70C08-C247-7044-825E-1CB6A3118731}" type="presParOf" srcId="{442456EC-470E-694B-82B7-6C1626F9C7A4}" destId="{DD7F861C-D093-464C-B2CC-0811481BF372}" srcOrd="2" destOrd="0" presId="urn:microsoft.com/office/officeart/2005/8/layout/radial2"/>
    <dgm:cxn modelId="{297DD19F-8D15-EA41-9FB5-F51C6E3AFBFB}" type="presParOf" srcId="{DD7F861C-D093-464C-B2CC-0811481BF372}" destId="{C0A3E1F8-DD4F-B441-B74A-2C9D3E623B4D}" srcOrd="0" destOrd="0" presId="urn:microsoft.com/office/officeart/2005/8/layout/radial2"/>
    <dgm:cxn modelId="{CAA86D00-1041-BC4D-80A4-4B3AA38EDD2F}" type="presParOf" srcId="{DD7F861C-D093-464C-B2CC-0811481BF372}" destId="{7EBF3010-8650-4142-81CC-E902B4E293B2}" srcOrd="1" destOrd="0" presId="urn:microsoft.com/office/officeart/2005/8/layout/radial2"/>
    <dgm:cxn modelId="{86C40DB0-018E-DA43-B9B9-064CEF19231C}" type="presParOf" srcId="{442456EC-470E-694B-82B7-6C1626F9C7A4}" destId="{2CBD83B4-5A7C-9F46-A7C6-4CE61FB9354C}" srcOrd="3" destOrd="0" presId="urn:microsoft.com/office/officeart/2005/8/layout/radial2"/>
    <dgm:cxn modelId="{B453374C-76AA-FA4E-8547-B08408EA020A}" type="presParOf" srcId="{442456EC-470E-694B-82B7-6C1626F9C7A4}" destId="{95D086E3-2C7E-8A46-82FE-97750134F4BD}" srcOrd="4" destOrd="0" presId="urn:microsoft.com/office/officeart/2005/8/layout/radial2"/>
    <dgm:cxn modelId="{F1541B6D-C337-9B43-BEBD-E52A920600D1}" type="presParOf" srcId="{95D086E3-2C7E-8A46-82FE-97750134F4BD}" destId="{8928A48D-A747-BD41-84E4-92200D0AC274}" srcOrd="0" destOrd="0" presId="urn:microsoft.com/office/officeart/2005/8/layout/radial2"/>
    <dgm:cxn modelId="{CBE2D1C4-FB40-5E4D-9280-390E28D5EBD5}" type="presParOf" srcId="{95D086E3-2C7E-8A46-82FE-97750134F4BD}" destId="{9FE86947-C148-D349-B84B-E1A19EECEEF6}" srcOrd="1" destOrd="0" presId="urn:microsoft.com/office/officeart/2005/8/layout/radial2"/>
    <dgm:cxn modelId="{BAE66659-3490-044C-908F-77B1E0F7E643}" type="presParOf" srcId="{442456EC-470E-694B-82B7-6C1626F9C7A4}" destId="{003F6B7D-999C-4C48-8E00-6797ADA2584F}" srcOrd="5" destOrd="0" presId="urn:microsoft.com/office/officeart/2005/8/layout/radial2"/>
    <dgm:cxn modelId="{D730666D-7DE4-3A41-BC86-EF2371874C6A}" type="presParOf" srcId="{442456EC-470E-694B-82B7-6C1626F9C7A4}" destId="{48423872-D05C-6B44-BC50-3ECB84CD358A}" srcOrd="6" destOrd="0" presId="urn:microsoft.com/office/officeart/2005/8/layout/radial2"/>
    <dgm:cxn modelId="{9906F9A7-7CF9-084D-B14C-D790E6B973C7}" type="presParOf" srcId="{48423872-D05C-6B44-BC50-3ECB84CD358A}" destId="{F3FEAD0F-869D-6C44-AEE3-02B5855DCA6E}" srcOrd="0" destOrd="0" presId="urn:microsoft.com/office/officeart/2005/8/layout/radial2"/>
    <dgm:cxn modelId="{9D20BDB2-C93B-3947-8A92-CE8672398B61}" type="presParOf" srcId="{48423872-D05C-6B44-BC50-3ECB84CD358A}" destId="{F287658F-340C-9844-A4A6-5155441554B2}"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4C893BE-AFD1-4A58-ABB6-10D6E9ED8930}" type="doc">
      <dgm:prSet loTypeId="urn:microsoft.com/office/officeart/2005/8/layout/vList4" loCatId="list" qsTypeId="urn:microsoft.com/office/officeart/2005/8/quickstyle/3d1" qsCatId="3D" csTypeId="urn:microsoft.com/office/officeart/2005/8/colors/accent0_3" csCatId="mainScheme" phldr="1"/>
      <dgm:spPr/>
      <dgm:t>
        <a:bodyPr/>
        <a:lstStyle/>
        <a:p>
          <a:endParaRPr lang="en-CA"/>
        </a:p>
      </dgm:t>
    </dgm:pt>
    <dgm:pt modelId="{1C0E4B57-5126-4875-9BE7-6CD7B6B8CDA4}">
      <dgm:prSet phldrT="[Text]" custT="1"/>
      <dgm:spPr/>
      <dgm:t>
        <a:bodyPr/>
        <a:lstStyle/>
        <a:p>
          <a:r>
            <a:rPr lang="en-CA" sz="3000" b="0" dirty="0"/>
            <a:t>Removed trend</a:t>
          </a:r>
        </a:p>
      </dgm:t>
    </dgm:pt>
    <dgm:pt modelId="{3609BF5A-881A-4F17-BD76-2E385D89301E}" type="parTrans" cxnId="{FDFBFD98-656B-452D-826B-4C0C1DAD2000}">
      <dgm:prSet/>
      <dgm:spPr/>
      <dgm:t>
        <a:bodyPr/>
        <a:lstStyle/>
        <a:p>
          <a:endParaRPr lang="en-CA" sz="2800" b="0"/>
        </a:p>
      </dgm:t>
    </dgm:pt>
    <dgm:pt modelId="{F485D46E-AE80-476F-B541-CA0A1D631695}" type="sibTrans" cxnId="{FDFBFD98-656B-452D-826B-4C0C1DAD2000}">
      <dgm:prSet/>
      <dgm:spPr/>
      <dgm:t>
        <a:bodyPr/>
        <a:lstStyle/>
        <a:p>
          <a:endParaRPr lang="en-CA" sz="2800" b="0"/>
        </a:p>
      </dgm:t>
    </dgm:pt>
    <dgm:pt modelId="{05C734C6-5D5C-41A6-99DB-AAF0BCC029A6}">
      <dgm:prSet phldrT="[Text]" custT="1"/>
      <dgm:spPr/>
      <dgm:t>
        <a:bodyPr/>
        <a:lstStyle/>
        <a:p>
          <a:r>
            <a:rPr lang="en-CA" sz="3000" b="0" dirty="0"/>
            <a:t>Removed seasonality</a:t>
          </a:r>
        </a:p>
      </dgm:t>
    </dgm:pt>
    <dgm:pt modelId="{80DB26D3-FFC9-4C82-8365-1500D0033D12}" type="parTrans" cxnId="{0C2A918C-12A5-402B-9929-9DD3E7DA514D}">
      <dgm:prSet/>
      <dgm:spPr/>
      <dgm:t>
        <a:bodyPr/>
        <a:lstStyle/>
        <a:p>
          <a:endParaRPr lang="en-CA" sz="2800" b="0"/>
        </a:p>
      </dgm:t>
    </dgm:pt>
    <dgm:pt modelId="{DA38D525-0469-4E80-89A8-DC242304F431}" type="sibTrans" cxnId="{0C2A918C-12A5-402B-9929-9DD3E7DA514D}">
      <dgm:prSet/>
      <dgm:spPr/>
      <dgm:t>
        <a:bodyPr/>
        <a:lstStyle/>
        <a:p>
          <a:endParaRPr lang="en-CA" sz="2800" b="0"/>
        </a:p>
      </dgm:t>
    </dgm:pt>
    <dgm:pt modelId="{24B29BBC-1D01-F546-B715-8C199F7A63BD}">
      <dgm:prSet phldrT="[Text]" custT="1"/>
      <dgm:spPr/>
      <dgm:t>
        <a:bodyPr/>
        <a:lstStyle/>
        <a:p>
          <a:r>
            <a:rPr lang="en-CA" sz="3000" b="0" dirty="0"/>
            <a:t>Normalized data</a:t>
          </a:r>
        </a:p>
      </dgm:t>
    </dgm:pt>
    <dgm:pt modelId="{3BB97935-52BE-D048-80B8-5B9BC359E478}" type="parTrans" cxnId="{570AFA3F-6F9A-7D4E-8F51-584EEDE0DA43}">
      <dgm:prSet/>
      <dgm:spPr/>
      <dgm:t>
        <a:bodyPr/>
        <a:lstStyle/>
        <a:p>
          <a:endParaRPr lang="en-GB"/>
        </a:p>
      </dgm:t>
    </dgm:pt>
    <dgm:pt modelId="{558CC291-029E-6940-BE4F-BDD9B069997C}" type="sibTrans" cxnId="{570AFA3F-6F9A-7D4E-8F51-584EEDE0DA43}">
      <dgm:prSet/>
      <dgm:spPr/>
      <dgm:t>
        <a:bodyPr/>
        <a:lstStyle/>
        <a:p>
          <a:endParaRPr lang="en-GB"/>
        </a:p>
      </dgm:t>
    </dgm:pt>
    <dgm:pt modelId="{3CE2E949-3262-4DB8-8858-54DBF64C28EB}" type="pres">
      <dgm:prSet presAssocID="{E4C893BE-AFD1-4A58-ABB6-10D6E9ED8930}" presName="linear" presStyleCnt="0">
        <dgm:presLayoutVars>
          <dgm:dir/>
          <dgm:resizeHandles val="exact"/>
        </dgm:presLayoutVars>
      </dgm:prSet>
      <dgm:spPr/>
    </dgm:pt>
    <dgm:pt modelId="{7A0905AC-4829-EF42-B608-CDC371264D7C}" type="pres">
      <dgm:prSet presAssocID="{24B29BBC-1D01-F546-B715-8C199F7A63BD}" presName="comp" presStyleCnt="0"/>
      <dgm:spPr/>
    </dgm:pt>
    <dgm:pt modelId="{9981EE7E-F842-3344-9B94-DB9DCF1F7E66}" type="pres">
      <dgm:prSet presAssocID="{24B29BBC-1D01-F546-B715-8C199F7A63BD}" presName="box" presStyleLbl="node1" presStyleIdx="0" presStyleCnt="3" custLinFactNeighborX="-473" custLinFactNeighborY="4399"/>
      <dgm:spPr/>
    </dgm:pt>
    <dgm:pt modelId="{1E62CDA8-6E80-8F44-B72C-5D9E007F88EA}" type="pres">
      <dgm:prSet presAssocID="{24B29BBC-1D01-F546-B715-8C199F7A63BD}" presName="img" presStyleLbl="fgImgPlace1" presStyleIdx="0" presStyleCnt="3"/>
      <dgm:spPr>
        <a:blipFill rotWithShape="1">
          <a:blip xmlns:r="http://schemas.openxmlformats.org/officeDocument/2006/relationships" r:embed="rId1"/>
          <a:srcRect/>
          <a:stretch>
            <a:fillRect l="-2000" r="-2000"/>
          </a:stretch>
        </a:blipFill>
      </dgm:spPr>
    </dgm:pt>
    <dgm:pt modelId="{2FA0E1DB-B0FD-254B-9D34-7CC661BA29E9}" type="pres">
      <dgm:prSet presAssocID="{24B29BBC-1D01-F546-B715-8C199F7A63BD}" presName="text" presStyleLbl="node1" presStyleIdx="0" presStyleCnt="3">
        <dgm:presLayoutVars>
          <dgm:bulletEnabled val="1"/>
        </dgm:presLayoutVars>
      </dgm:prSet>
      <dgm:spPr/>
    </dgm:pt>
    <dgm:pt modelId="{B75855C2-3BF2-FD42-9096-D12B94759631}" type="pres">
      <dgm:prSet presAssocID="{558CC291-029E-6940-BE4F-BDD9B069997C}" presName="spacer" presStyleCnt="0"/>
      <dgm:spPr/>
    </dgm:pt>
    <dgm:pt modelId="{299E372F-120B-44E6-97E0-0C3C715281C4}" type="pres">
      <dgm:prSet presAssocID="{1C0E4B57-5126-4875-9BE7-6CD7B6B8CDA4}" presName="comp" presStyleCnt="0"/>
      <dgm:spPr/>
    </dgm:pt>
    <dgm:pt modelId="{393A2F0B-78F5-48E0-B580-2B083A207472}" type="pres">
      <dgm:prSet presAssocID="{1C0E4B57-5126-4875-9BE7-6CD7B6B8CDA4}" presName="box" presStyleLbl="node1" presStyleIdx="1" presStyleCnt="3"/>
      <dgm:spPr/>
    </dgm:pt>
    <dgm:pt modelId="{6380EEDA-879B-4F0E-BD06-A151D35F9B81}" type="pres">
      <dgm:prSet presAssocID="{1C0E4B57-5126-4875-9BE7-6CD7B6B8CDA4}" presName="img" presStyleLbl="fgImgPlace1" presStyleIdx="1" presStyleCnt="3"/>
      <dgm:spPr>
        <a:blipFill rotWithShape="1">
          <a:blip xmlns:r="http://schemas.openxmlformats.org/officeDocument/2006/relationships" r:embed="rId2"/>
          <a:srcRect/>
          <a:stretch>
            <a:fillRect l="-41000" r="-41000"/>
          </a:stretch>
        </a:blipFill>
      </dgm:spPr>
    </dgm:pt>
    <dgm:pt modelId="{29200336-A58B-4C57-B1F9-2C1F0095B4EC}" type="pres">
      <dgm:prSet presAssocID="{1C0E4B57-5126-4875-9BE7-6CD7B6B8CDA4}" presName="text" presStyleLbl="node1" presStyleIdx="1" presStyleCnt="3">
        <dgm:presLayoutVars>
          <dgm:bulletEnabled val="1"/>
        </dgm:presLayoutVars>
      </dgm:prSet>
      <dgm:spPr/>
    </dgm:pt>
    <dgm:pt modelId="{BAA971B6-BF43-4BBE-B793-A6E0446C423C}" type="pres">
      <dgm:prSet presAssocID="{F485D46E-AE80-476F-B541-CA0A1D631695}" presName="spacer" presStyleCnt="0"/>
      <dgm:spPr/>
    </dgm:pt>
    <dgm:pt modelId="{2DF26D50-4A6A-42A3-9CC0-394874764E4A}" type="pres">
      <dgm:prSet presAssocID="{05C734C6-5D5C-41A6-99DB-AAF0BCC029A6}" presName="comp" presStyleCnt="0"/>
      <dgm:spPr/>
    </dgm:pt>
    <dgm:pt modelId="{5EFD2BC0-19B5-43CC-815D-885CE03077F4}" type="pres">
      <dgm:prSet presAssocID="{05C734C6-5D5C-41A6-99DB-AAF0BCC029A6}" presName="box" presStyleLbl="node1" presStyleIdx="2" presStyleCnt="3"/>
      <dgm:spPr/>
    </dgm:pt>
    <dgm:pt modelId="{3C0C1B77-613C-4683-B322-F908B90F3B31}" type="pres">
      <dgm:prSet presAssocID="{05C734C6-5D5C-41A6-99DB-AAF0BCC029A6}" presName="img" presStyleLbl="fgImgPlace1" presStyleIdx="2" presStyleCnt="3"/>
      <dgm:spPr>
        <a:blipFill rotWithShape="1">
          <a:blip xmlns:r="http://schemas.openxmlformats.org/officeDocument/2006/relationships" r:embed="rId3"/>
          <a:srcRect/>
          <a:stretch>
            <a:fillRect l="-8000" r="-8000"/>
          </a:stretch>
        </a:blipFill>
      </dgm:spPr>
    </dgm:pt>
    <dgm:pt modelId="{4948DAF2-5276-4F23-AE61-6725DAA753AF}" type="pres">
      <dgm:prSet presAssocID="{05C734C6-5D5C-41A6-99DB-AAF0BCC029A6}" presName="text" presStyleLbl="node1" presStyleIdx="2" presStyleCnt="3">
        <dgm:presLayoutVars>
          <dgm:bulletEnabled val="1"/>
        </dgm:presLayoutVars>
      </dgm:prSet>
      <dgm:spPr/>
    </dgm:pt>
  </dgm:ptLst>
  <dgm:cxnLst>
    <dgm:cxn modelId="{570AFA3F-6F9A-7D4E-8F51-584EEDE0DA43}" srcId="{E4C893BE-AFD1-4A58-ABB6-10D6E9ED8930}" destId="{24B29BBC-1D01-F546-B715-8C199F7A63BD}" srcOrd="0" destOrd="0" parTransId="{3BB97935-52BE-D048-80B8-5B9BC359E478}" sibTransId="{558CC291-029E-6940-BE4F-BDD9B069997C}"/>
    <dgm:cxn modelId="{8041B17E-C945-4B42-AA70-2A51DF6DC57F}" type="presOf" srcId="{E4C893BE-AFD1-4A58-ABB6-10D6E9ED8930}" destId="{3CE2E949-3262-4DB8-8858-54DBF64C28EB}" srcOrd="0" destOrd="0" presId="urn:microsoft.com/office/officeart/2005/8/layout/vList4"/>
    <dgm:cxn modelId="{0C2A918C-12A5-402B-9929-9DD3E7DA514D}" srcId="{E4C893BE-AFD1-4A58-ABB6-10D6E9ED8930}" destId="{05C734C6-5D5C-41A6-99DB-AAF0BCC029A6}" srcOrd="2" destOrd="0" parTransId="{80DB26D3-FFC9-4C82-8365-1500D0033D12}" sibTransId="{DA38D525-0469-4E80-89A8-DC242304F431}"/>
    <dgm:cxn modelId="{661C0E93-F515-4D68-BD86-8B63607A4716}" type="presOf" srcId="{05C734C6-5D5C-41A6-99DB-AAF0BCC029A6}" destId="{4948DAF2-5276-4F23-AE61-6725DAA753AF}" srcOrd="1" destOrd="0" presId="urn:microsoft.com/office/officeart/2005/8/layout/vList4"/>
    <dgm:cxn modelId="{EA77DC98-56F4-4F45-9DD2-518D7A9B1641}" type="presOf" srcId="{1C0E4B57-5126-4875-9BE7-6CD7B6B8CDA4}" destId="{29200336-A58B-4C57-B1F9-2C1F0095B4EC}" srcOrd="1" destOrd="0" presId="urn:microsoft.com/office/officeart/2005/8/layout/vList4"/>
    <dgm:cxn modelId="{FDFBFD98-656B-452D-826B-4C0C1DAD2000}" srcId="{E4C893BE-AFD1-4A58-ABB6-10D6E9ED8930}" destId="{1C0E4B57-5126-4875-9BE7-6CD7B6B8CDA4}" srcOrd="1" destOrd="0" parTransId="{3609BF5A-881A-4F17-BD76-2E385D89301E}" sibTransId="{F485D46E-AE80-476F-B541-CA0A1D631695}"/>
    <dgm:cxn modelId="{5BD5A29E-E479-3E47-824D-DB952FF445DF}" type="presOf" srcId="{24B29BBC-1D01-F546-B715-8C199F7A63BD}" destId="{9981EE7E-F842-3344-9B94-DB9DCF1F7E66}" srcOrd="0" destOrd="0" presId="urn:microsoft.com/office/officeart/2005/8/layout/vList4"/>
    <dgm:cxn modelId="{41E4E8B9-5D2F-410F-91C3-17B7E54E5098}" type="presOf" srcId="{1C0E4B57-5126-4875-9BE7-6CD7B6B8CDA4}" destId="{393A2F0B-78F5-48E0-B580-2B083A207472}" srcOrd="0" destOrd="0" presId="urn:microsoft.com/office/officeart/2005/8/layout/vList4"/>
    <dgm:cxn modelId="{D0EACBBD-D29A-4EE6-AAC8-95AD92453E88}" type="presOf" srcId="{05C734C6-5D5C-41A6-99DB-AAF0BCC029A6}" destId="{5EFD2BC0-19B5-43CC-815D-885CE03077F4}" srcOrd="0" destOrd="0" presId="urn:microsoft.com/office/officeart/2005/8/layout/vList4"/>
    <dgm:cxn modelId="{4A9549DC-79E1-E241-BB65-376D9604220E}" type="presOf" srcId="{24B29BBC-1D01-F546-B715-8C199F7A63BD}" destId="{2FA0E1DB-B0FD-254B-9D34-7CC661BA29E9}" srcOrd="1" destOrd="0" presId="urn:microsoft.com/office/officeart/2005/8/layout/vList4"/>
    <dgm:cxn modelId="{558BE95D-F448-AF47-B7EF-FA4E0022FD3E}" type="presParOf" srcId="{3CE2E949-3262-4DB8-8858-54DBF64C28EB}" destId="{7A0905AC-4829-EF42-B608-CDC371264D7C}" srcOrd="0" destOrd="0" presId="urn:microsoft.com/office/officeart/2005/8/layout/vList4"/>
    <dgm:cxn modelId="{37601787-F0A3-C14C-BC4C-313611711C44}" type="presParOf" srcId="{7A0905AC-4829-EF42-B608-CDC371264D7C}" destId="{9981EE7E-F842-3344-9B94-DB9DCF1F7E66}" srcOrd="0" destOrd="0" presId="urn:microsoft.com/office/officeart/2005/8/layout/vList4"/>
    <dgm:cxn modelId="{D8300263-8891-4B4F-8934-20BF81006AD0}" type="presParOf" srcId="{7A0905AC-4829-EF42-B608-CDC371264D7C}" destId="{1E62CDA8-6E80-8F44-B72C-5D9E007F88EA}" srcOrd="1" destOrd="0" presId="urn:microsoft.com/office/officeart/2005/8/layout/vList4"/>
    <dgm:cxn modelId="{71CF09FA-7D5B-F84D-BD2B-E69A772F8F08}" type="presParOf" srcId="{7A0905AC-4829-EF42-B608-CDC371264D7C}" destId="{2FA0E1DB-B0FD-254B-9D34-7CC661BA29E9}" srcOrd="2" destOrd="0" presId="urn:microsoft.com/office/officeart/2005/8/layout/vList4"/>
    <dgm:cxn modelId="{4178224C-EAE7-A249-92FC-15D65A28A273}" type="presParOf" srcId="{3CE2E949-3262-4DB8-8858-54DBF64C28EB}" destId="{B75855C2-3BF2-FD42-9096-D12B94759631}" srcOrd="1" destOrd="0" presId="urn:microsoft.com/office/officeart/2005/8/layout/vList4"/>
    <dgm:cxn modelId="{6AAA9450-D304-48C0-A8CD-F422F47A4358}" type="presParOf" srcId="{3CE2E949-3262-4DB8-8858-54DBF64C28EB}" destId="{299E372F-120B-44E6-97E0-0C3C715281C4}" srcOrd="2" destOrd="0" presId="urn:microsoft.com/office/officeart/2005/8/layout/vList4"/>
    <dgm:cxn modelId="{9C5D2920-B5D6-426B-93E8-B6BC154C79DD}" type="presParOf" srcId="{299E372F-120B-44E6-97E0-0C3C715281C4}" destId="{393A2F0B-78F5-48E0-B580-2B083A207472}" srcOrd="0" destOrd="0" presId="urn:microsoft.com/office/officeart/2005/8/layout/vList4"/>
    <dgm:cxn modelId="{EEE16FC6-C2B0-42A5-803B-F51BDEFA3122}" type="presParOf" srcId="{299E372F-120B-44E6-97E0-0C3C715281C4}" destId="{6380EEDA-879B-4F0E-BD06-A151D35F9B81}" srcOrd="1" destOrd="0" presId="urn:microsoft.com/office/officeart/2005/8/layout/vList4"/>
    <dgm:cxn modelId="{FAB39041-1DB7-463B-9301-2840494E7E60}" type="presParOf" srcId="{299E372F-120B-44E6-97E0-0C3C715281C4}" destId="{29200336-A58B-4C57-B1F9-2C1F0095B4EC}" srcOrd="2" destOrd="0" presId="urn:microsoft.com/office/officeart/2005/8/layout/vList4"/>
    <dgm:cxn modelId="{F46EFA07-A781-402C-A2E5-509A909F714E}" type="presParOf" srcId="{3CE2E949-3262-4DB8-8858-54DBF64C28EB}" destId="{BAA971B6-BF43-4BBE-B793-A6E0446C423C}" srcOrd="3" destOrd="0" presId="urn:microsoft.com/office/officeart/2005/8/layout/vList4"/>
    <dgm:cxn modelId="{957287D5-BB3A-464D-B21C-9E832A965ECA}" type="presParOf" srcId="{3CE2E949-3262-4DB8-8858-54DBF64C28EB}" destId="{2DF26D50-4A6A-42A3-9CC0-394874764E4A}" srcOrd="4" destOrd="0" presId="urn:microsoft.com/office/officeart/2005/8/layout/vList4"/>
    <dgm:cxn modelId="{682D7ACA-41D9-46BD-B700-09EF28B4FDD6}" type="presParOf" srcId="{2DF26D50-4A6A-42A3-9CC0-394874764E4A}" destId="{5EFD2BC0-19B5-43CC-815D-885CE03077F4}" srcOrd="0" destOrd="0" presId="urn:microsoft.com/office/officeart/2005/8/layout/vList4"/>
    <dgm:cxn modelId="{BDCF4D2B-59BB-415F-96C1-FA49FC429229}" type="presParOf" srcId="{2DF26D50-4A6A-42A3-9CC0-394874764E4A}" destId="{3C0C1B77-613C-4683-B322-F908B90F3B31}" srcOrd="1" destOrd="0" presId="urn:microsoft.com/office/officeart/2005/8/layout/vList4"/>
    <dgm:cxn modelId="{E251ED80-FB9D-4F0F-B7BC-C83115854321}" type="presParOf" srcId="{2DF26D50-4A6A-42A3-9CC0-394874764E4A}" destId="{4948DAF2-5276-4F23-AE61-6725DAA753A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346E6-4C33-FB4A-A7E0-605A05697E21}">
      <dsp:nvSpPr>
        <dsp:cNvPr id="0" name=""/>
        <dsp:cNvSpPr/>
      </dsp:nvSpPr>
      <dsp:spPr>
        <a:xfrm>
          <a:off x="-5892928" y="-902397"/>
          <a:ext cx="7019899" cy="7019899"/>
        </a:xfrm>
        <a:prstGeom prst="blockArc">
          <a:avLst>
            <a:gd name="adj1" fmla="val 18900000"/>
            <a:gd name="adj2" fmla="val 2700000"/>
            <a:gd name="adj3" fmla="val 308"/>
          </a:avLst>
        </a:pr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FB936B3-8804-8949-A847-34C7E9A85B4E}">
      <dsp:nvSpPr>
        <dsp:cNvPr id="0" name=""/>
        <dsp:cNvSpPr/>
      </dsp:nvSpPr>
      <dsp:spPr>
        <a:xfrm>
          <a:off x="365839" y="237078"/>
          <a:ext cx="5203132" cy="4739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INTRODUCTION TO TEAM AND CLIENT</a:t>
          </a:r>
        </a:p>
      </dsp:txBody>
      <dsp:txXfrm>
        <a:off x="365839" y="237078"/>
        <a:ext cx="5203132" cy="473948"/>
      </dsp:txXfrm>
    </dsp:sp>
    <dsp:sp modelId="{CE8EBD85-CA2F-4644-9DDD-019B5A846B88}">
      <dsp:nvSpPr>
        <dsp:cNvPr id="0" name=""/>
        <dsp:cNvSpPr/>
      </dsp:nvSpPr>
      <dsp:spPr>
        <a:xfrm>
          <a:off x="69621" y="177835"/>
          <a:ext cx="592435" cy="592435"/>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541EBBD-114B-FE4B-BE76-2FC2BD78CB73}">
      <dsp:nvSpPr>
        <dsp:cNvPr id="0" name=""/>
        <dsp:cNvSpPr/>
      </dsp:nvSpPr>
      <dsp:spPr>
        <a:xfrm>
          <a:off x="795042" y="948418"/>
          <a:ext cx="4773929" cy="473948"/>
        </a:xfrm>
        <a:prstGeom prst="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OVERVIEW OF PROJECT</a:t>
          </a:r>
        </a:p>
      </dsp:txBody>
      <dsp:txXfrm>
        <a:off x="795042" y="948418"/>
        <a:ext cx="4773929" cy="473948"/>
      </dsp:txXfrm>
    </dsp:sp>
    <dsp:sp modelId="{CFCADCCA-02F2-8448-B71D-FDC5E2FEDCAA}">
      <dsp:nvSpPr>
        <dsp:cNvPr id="0" name=""/>
        <dsp:cNvSpPr/>
      </dsp:nvSpPr>
      <dsp:spPr>
        <a:xfrm>
          <a:off x="498824" y="889175"/>
          <a:ext cx="592435" cy="592435"/>
        </a:xfrm>
        <a:prstGeom prst="ellipse">
          <a:avLst/>
        </a:prstGeom>
        <a:solidFill>
          <a:schemeClr val="lt1">
            <a:hueOff val="0"/>
            <a:satOff val="0"/>
            <a:lumOff val="0"/>
            <a:alphaOff val="0"/>
          </a:schemeClr>
        </a:solidFill>
        <a:ln w="6350" cap="flat" cmpd="sng" algn="ctr">
          <a:solidFill>
            <a:schemeClr val="accent5">
              <a:hueOff val="-1126424"/>
              <a:satOff val="-2903"/>
              <a:lumOff val="-1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5A4DB4B3-EF6F-6D4F-A79D-FC535907CDFE}">
      <dsp:nvSpPr>
        <dsp:cNvPr id="0" name=""/>
        <dsp:cNvSpPr/>
      </dsp:nvSpPr>
      <dsp:spPr>
        <a:xfrm>
          <a:off x="1030243" y="1659237"/>
          <a:ext cx="4538728" cy="473948"/>
        </a:xfrm>
        <a:prstGeom prst="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DATA SET</a:t>
          </a:r>
        </a:p>
      </dsp:txBody>
      <dsp:txXfrm>
        <a:off x="1030243" y="1659237"/>
        <a:ext cx="4538728" cy="473948"/>
      </dsp:txXfrm>
    </dsp:sp>
    <dsp:sp modelId="{F7123927-CA88-5047-9437-BC89CB17CB66}">
      <dsp:nvSpPr>
        <dsp:cNvPr id="0" name=""/>
        <dsp:cNvSpPr/>
      </dsp:nvSpPr>
      <dsp:spPr>
        <a:xfrm>
          <a:off x="734025" y="1599993"/>
          <a:ext cx="592435" cy="592435"/>
        </a:xfrm>
        <a:prstGeom prst="ellipse">
          <a:avLst/>
        </a:prstGeom>
        <a:solidFill>
          <a:schemeClr val="lt1">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dsp:spPr>
      <dsp:style>
        <a:lnRef idx="1">
          <a:scrgbClr r="0" g="0" b="0"/>
        </a:lnRef>
        <a:fillRef idx="1">
          <a:scrgbClr r="0" g="0" b="0"/>
        </a:fillRef>
        <a:effectRef idx="0">
          <a:scrgbClr r="0" g="0" b="0"/>
        </a:effectRef>
        <a:fontRef idx="minor"/>
      </dsp:style>
    </dsp:sp>
    <dsp:sp modelId="{321349F1-6ED5-3946-B264-B30EBBD14D97}">
      <dsp:nvSpPr>
        <dsp:cNvPr id="0" name=""/>
        <dsp:cNvSpPr/>
      </dsp:nvSpPr>
      <dsp:spPr>
        <a:xfrm>
          <a:off x="1105341" y="2370577"/>
          <a:ext cx="4463631" cy="473948"/>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METHODOLOGY</a:t>
          </a:r>
        </a:p>
      </dsp:txBody>
      <dsp:txXfrm>
        <a:off x="1105341" y="2370577"/>
        <a:ext cx="4463631" cy="473948"/>
      </dsp:txXfrm>
    </dsp:sp>
    <dsp:sp modelId="{73D82470-E2BF-414E-AA86-BD758965FCDA}">
      <dsp:nvSpPr>
        <dsp:cNvPr id="0" name=""/>
        <dsp:cNvSpPr/>
      </dsp:nvSpPr>
      <dsp:spPr>
        <a:xfrm>
          <a:off x="809123" y="2311334"/>
          <a:ext cx="592435" cy="592435"/>
        </a:xfrm>
        <a:prstGeom prst="ellipse">
          <a:avLst/>
        </a:prstGeom>
        <a:solidFill>
          <a:schemeClr val="lt1">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205796-9BED-1445-8776-95DF36676D22}">
      <dsp:nvSpPr>
        <dsp:cNvPr id="0" name=""/>
        <dsp:cNvSpPr/>
      </dsp:nvSpPr>
      <dsp:spPr>
        <a:xfrm>
          <a:off x="1030243" y="3081917"/>
          <a:ext cx="4538728" cy="473948"/>
        </a:xfrm>
        <a:prstGeom prst="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ANALYSIS AND INTERPRETATION</a:t>
          </a:r>
        </a:p>
      </dsp:txBody>
      <dsp:txXfrm>
        <a:off x="1030243" y="3081917"/>
        <a:ext cx="4538728" cy="473948"/>
      </dsp:txXfrm>
    </dsp:sp>
    <dsp:sp modelId="{3944D812-2295-B345-9E45-A12FDB7D946A}">
      <dsp:nvSpPr>
        <dsp:cNvPr id="0" name=""/>
        <dsp:cNvSpPr/>
      </dsp:nvSpPr>
      <dsp:spPr>
        <a:xfrm>
          <a:off x="734025" y="3022674"/>
          <a:ext cx="592435" cy="592435"/>
        </a:xfrm>
        <a:prstGeom prst="ellipse">
          <a:avLst/>
        </a:prstGeom>
        <a:solidFill>
          <a:schemeClr val="lt1">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88CF8B-4D77-4348-B3C3-618F4202B037}">
      <dsp:nvSpPr>
        <dsp:cNvPr id="0" name=""/>
        <dsp:cNvSpPr/>
      </dsp:nvSpPr>
      <dsp:spPr>
        <a:xfrm>
          <a:off x="795042" y="3792736"/>
          <a:ext cx="4773929" cy="473948"/>
        </a:xfrm>
        <a:prstGeom prst="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CONCLUSIONS</a:t>
          </a:r>
        </a:p>
      </dsp:txBody>
      <dsp:txXfrm>
        <a:off x="795042" y="3792736"/>
        <a:ext cx="4773929" cy="473948"/>
      </dsp:txXfrm>
    </dsp:sp>
    <dsp:sp modelId="{F5CB0E09-6496-F349-91A1-6F584A8CF4DF}">
      <dsp:nvSpPr>
        <dsp:cNvPr id="0" name=""/>
        <dsp:cNvSpPr/>
      </dsp:nvSpPr>
      <dsp:spPr>
        <a:xfrm>
          <a:off x="498824" y="3733492"/>
          <a:ext cx="592435" cy="592435"/>
        </a:xfrm>
        <a:prstGeom prst="ellipse">
          <a:avLst/>
        </a:prstGeom>
        <a:solidFill>
          <a:schemeClr val="lt1">
            <a:hueOff val="0"/>
            <a:satOff val="0"/>
            <a:lumOff val="0"/>
            <a:alphaOff val="0"/>
          </a:schemeClr>
        </a:solidFill>
        <a:ln w="6350" cap="flat" cmpd="sng" algn="ctr">
          <a:solidFill>
            <a:schemeClr val="accent5">
              <a:hueOff val="-5632119"/>
              <a:satOff val="-14516"/>
              <a:lumOff val="-9804"/>
              <a:alphaOff val="0"/>
            </a:schemeClr>
          </a:solidFill>
          <a:prstDash val="solid"/>
          <a:miter lim="800000"/>
        </a:ln>
        <a:effectLst/>
      </dsp:spPr>
      <dsp:style>
        <a:lnRef idx="1">
          <a:scrgbClr r="0" g="0" b="0"/>
        </a:lnRef>
        <a:fillRef idx="1">
          <a:scrgbClr r="0" g="0" b="0"/>
        </a:fillRef>
        <a:effectRef idx="0">
          <a:scrgbClr r="0" g="0" b="0"/>
        </a:effectRef>
        <a:fontRef idx="minor"/>
      </dsp:style>
    </dsp:sp>
    <dsp:sp modelId="{D441B3B7-EED1-674B-8DA0-72BB9A433EB5}">
      <dsp:nvSpPr>
        <dsp:cNvPr id="0" name=""/>
        <dsp:cNvSpPr/>
      </dsp:nvSpPr>
      <dsp:spPr>
        <a:xfrm>
          <a:off x="365839" y="4504076"/>
          <a:ext cx="5203132" cy="473948"/>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FUTURE DIRECTIONS</a:t>
          </a:r>
        </a:p>
      </dsp:txBody>
      <dsp:txXfrm>
        <a:off x="365839" y="4504076"/>
        <a:ext cx="5203132" cy="473948"/>
      </dsp:txXfrm>
    </dsp:sp>
    <dsp:sp modelId="{560EAF9A-1D36-0145-B982-CA4AD0325169}">
      <dsp:nvSpPr>
        <dsp:cNvPr id="0" name=""/>
        <dsp:cNvSpPr/>
      </dsp:nvSpPr>
      <dsp:spPr>
        <a:xfrm>
          <a:off x="69621" y="4444833"/>
          <a:ext cx="592435" cy="592435"/>
        </a:xfrm>
        <a:prstGeom prst="ellipse">
          <a:avLst/>
        </a:prstGeom>
        <a:solidFill>
          <a:schemeClr val="lt1">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F6B7D-999C-4C48-8E00-6797ADA2584F}">
      <dsp:nvSpPr>
        <dsp:cNvPr id="0" name=""/>
        <dsp:cNvSpPr/>
      </dsp:nvSpPr>
      <dsp:spPr>
        <a:xfrm rot="2563109">
          <a:off x="2768217" y="4098018"/>
          <a:ext cx="893455" cy="59326"/>
        </a:xfrm>
        <a:custGeom>
          <a:avLst/>
          <a:gdLst/>
          <a:ahLst/>
          <a:cxnLst/>
          <a:rect l="0" t="0" r="0" b="0"/>
          <a:pathLst>
            <a:path>
              <a:moveTo>
                <a:pt x="0" y="29663"/>
              </a:moveTo>
              <a:lnTo>
                <a:pt x="893455" y="296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BD83B4-5A7C-9F46-A7C6-4CE61FB9354C}">
      <dsp:nvSpPr>
        <dsp:cNvPr id="0" name=""/>
        <dsp:cNvSpPr/>
      </dsp:nvSpPr>
      <dsp:spPr>
        <a:xfrm>
          <a:off x="2886736" y="2874573"/>
          <a:ext cx="1142882" cy="59326"/>
        </a:xfrm>
        <a:custGeom>
          <a:avLst/>
          <a:gdLst/>
          <a:ahLst/>
          <a:cxnLst/>
          <a:rect l="0" t="0" r="0" b="0"/>
          <a:pathLst>
            <a:path>
              <a:moveTo>
                <a:pt x="0" y="29663"/>
              </a:moveTo>
              <a:lnTo>
                <a:pt x="1142882" y="296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76F844-B3AB-554B-95DD-CC95B44DBBB7}">
      <dsp:nvSpPr>
        <dsp:cNvPr id="0" name=""/>
        <dsp:cNvSpPr/>
      </dsp:nvSpPr>
      <dsp:spPr>
        <a:xfrm rot="19104212">
          <a:off x="2755308" y="1643691"/>
          <a:ext cx="1042417" cy="59326"/>
        </a:xfrm>
        <a:custGeom>
          <a:avLst/>
          <a:gdLst/>
          <a:ahLst/>
          <a:cxnLst/>
          <a:rect l="0" t="0" r="0" b="0"/>
          <a:pathLst>
            <a:path>
              <a:moveTo>
                <a:pt x="0" y="29663"/>
              </a:moveTo>
              <a:lnTo>
                <a:pt x="1042417" y="296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9E4B82-E68B-7A44-AFE5-3A9A3BC3EF9B}">
      <dsp:nvSpPr>
        <dsp:cNvPr id="0" name=""/>
        <dsp:cNvSpPr/>
      </dsp:nvSpPr>
      <dsp:spPr>
        <a:xfrm>
          <a:off x="434744" y="1480282"/>
          <a:ext cx="2847907" cy="2847907"/>
        </a:xfrm>
        <a:prstGeom prst="ellipse">
          <a:avLst/>
        </a:prstGeom>
        <a:blipFill rotWithShape="1">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A3E1F8-DD4F-B441-B74A-2C9D3E623B4D}">
      <dsp:nvSpPr>
        <dsp:cNvPr id="0" name=""/>
        <dsp:cNvSpPr/>
      </dsp:nvSpPr>
      <dsp:spPr>
        <a:xfrm>
          <a:off x="3465289" y="988"/>
          <a:ext cx="1594280" cy="15942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Gross Domestic Product</a:t>
          </a:r>
        </a:p>
      </dsp:txBody>
      <dsp:txXfrm>
        <a:off x="3698766" y="234465"/>
        <a:ext cx="1127326" cy="1127326"/>
      </dsp:txXfrm>
    </dsp:sp>
    <dsp:sp modelId="{8928A48D-A747-BD41-84E4-92200D0AC274}">
      <dsp:nvSpPr>
        <dsp:cNvPr id="0" name=""/>
        <dsp:cNvSpPr/>
      </dsp:nvSpPr>
      <dsp:spPr>
        <a:xfrm>
          <a:off x="4029619" y="2107096"/>
          <a:ext cx="1594280" cy="15942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Retail Trade Sales</a:t>
          </a:r>
        </a:p>
      </dsp:txBody>
      <dsp:txXfrm>
        <a:off x="4263096" y="2340573"/>
        <a:ext cx="1127326" cy="1127326"/>
      </dsp:txXfrm>
    </dsp:sp>
    <dsp:sp modelId="{F3FEAD0F-869D-6C44-AEE3-02B5855DCA6E}">
      <dsp:nvSpPr>
        <dsp:cNvPr id="0" name=""/>
        <dsp:cNvSpPr/>
      </dsp:nvSpPr>
      <dsp:spPr>
        <a:xfrm>
          <a:off x="3316485" y="4155971"/>
          <a:ext cx="1708744" cy="17087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E - Commerce</a:t>
          </a:r>
        </a:p>
      </dsp:txBody>
      <dsp:txXfrm>
        <a:off x="3566725" y="4406211"/>
        <a:ext cx="1208264" cy="12082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1EE7E-F842-3344-9B94-DB9DCF1F7E66}">
      <dsp:nvSpPr>
        <dsp:cNvPr id="0" name=""/>
        <dsp:cNvSpPr/>
      </dsp:nvSpPr>
      <dsp:spPr>
        <a:xfrm>
          <a:off x="0" y="50692"/>
          <a:ext cx="4498429" cy="115236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b="0" kern="1200" dirty="0"/>
            <a:t>Normalized data</a:t>
          </a:r>
        </a:p>
      </dsp:txBody>
      <dsp:txXfrm>
        <a:off x="1014922" y="50692"/>
        <a:ext cx="3483506" cy="1152368"/>
      </dsp:txXfrm>
    </dsp:sp>
    <dsp:sp modelId="{1E62CDA8-6E80-8F44-B72C-5D9E007F88EA}">
      <dsp:nvSpPr>
        <dsp:cNvPr id="0" name=""/>
        <dsp:cNvSpPr/>
      </dsp:nvSpPr>
      <dsp:spPr>
        <a:xfrm>
          <a:off x="115236" y="115236"/>
          <a:ext cx="899685" cy="921894"/>
        </a:xfrm>
        <a:prstGeom prst="roundRect">
          <a:avLst>
            <a:gd name="adj" fmla="val 10000"/>
          </a:avLst>
        </a:prstGeom>
        <a:blipFill rotWithShape="1">
          <a:blip xmlns:r="http://schemas.openxmlformats.org/officeDocument/2006/relationships" r:embed="rId1"/>
          <a:srcRect/>
          <a:stretch>
            <a:fillRect l="-2000" r="-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93A2F0B-78F5-48E0-B580-2B083A207472}">
      <dsp:nvSpPr>
        <dsp:cNvPr id="0" name=""/>
        <dsp:cNvSpPr/>
      </dsp:nvSpPr>
      <dsp:spPr>
        <a:xfrm>
          <a:off x="0" y="1267604"/>
          <a:ext cx="4498429" cy="115236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b="0" kern="1200" dirty="0"/>
            <a:t>Removed trend</a:t>
          </a:r>
        </a:p>
      </dsp:txBody>
      <dsp:txXfrm>
        <a:off x="1014922" y="1267604"/>
        <a:ext cx="3483506" cy="1152368"/>
      </dsp:txXfrm>
    </dsp:sp>
    <dsp:sp modelId="{6380EEDA-879B-4F0E-BD06-A151D35F9B81}">
      <dsp:nvSpPr>
        <dsp:cNvPr id="0" name=""/>
        <dsp:cNvSpPr/>
      </dsp:nvSpPr>
      <dsp:spPr>
        <a:xfrm>
          <a:off x="115236" y="1382841"/>
          <a:ext cx="899685" cy="921894"/>
        </a:xfrm>
        <a:prstGeom prst="roundRect">
          <a:avLst>
            <a:gd name="adj" fmla="val 10000"/>
          </a:avLst>
        </a:prstGeom>
        <a:blipFill rotWithShape="1">
          <a:blip xmlns:r="http://schemas.openxmlformats.org/officeDocument/2006/relationships" r:embed="rId2"/>
          <a:srcRect/>
          <a:stretch>
            <a:fillRect l="-41000" r="-41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EFD2BC0-19B5-43CC-815D-885CE03077F4}">
      <dsp:nvSpPr>
        <dsp:cNvPr id="0" name=""/>
        <dsp:cNvSpPr/>
      </dsp:nvSpPr>
      <dsp:spPr>
        <a:xfrm>
          <a:off x="0" y="2535209"/>
          <a:ext cx="4498429" cy="115236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b="0" kern="1200" dirty="0"/>
            <a:t>Removed seasonality</a:t>
          </a:r>
        </a:p>
      </dsp:txBody>
      <dsp:txXfrm>
        <a:off x="1014922" y="2535209"/>
        <a:ext cx="3483506" cy="1152368"/>
      </dsp:txXfrm>
    </dsp:sp>
    <dsp:sp modelId="{3C0C1B77-613C-4683-B322-F908B90F3B31}">
      <dsp:nvSpPr>
        <dsp:cNvPr id="0" name=""/>
        <dsp:cNvSpPr/>
      </dsp:nvSpPr>
      <dsp:spPr>
        <a:xfrm>
          <a:off x="115236" y="2650446"/>
          <a:ext cx="899685" cy="921894"/>
        </a:xfrm>
        <a:prstGeom prst="roundRect">
          <a:avLst>
            <a:gd name="adj" fmla="val 10000"/>
          </a:avLst>
        </a:prstGeom>
        <a:blipFill rotWithShape="1">
          <a:blip xmlns:r="http://schemas.openxmlformats.org/officeDocument/2006/relationships" r:embed="rId3"/>
          <a:srcRect/>
          <a:stretch>
            <a:fillRect l="-8000" r="-8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BFAA9-41F8-7749-B4D0-F53BFA02744B}" type="datetimeFigureOut">
              <a:rPr lang="en-US" smtClean="0"/>
              <a:t>6/17/22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B14BB-B3FF-384D-B20A-D40BEA0B372E}" type="slidenum">
              <a:rPr lang="en-US" smtClean="0"/>
              <a:t>‹#›</a:t>
            </a:fld>
            <a:endParaRPr lang="en-US"/>
          </a:p>
        </p:txBody>
      </p:sp>
    </p:spTree>
    <p:extLst>
      <p:ext uri="{BB962C8B-B14F-4D97-AF65-F5344CB8AC3E}">
        <p14:creationId xmlns:p14="http://schemas.microsoft.com/office/powerpoint/2010/main" val="114833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1</a:t>
            </a:fld>
            <a:endParaRPr lang="en-US"/>
          </a:p>
        </p:txBody>
      </p:sp>
    </p:spTree>
    <p:extLst>
      <p:ext uri="{BB962C8B-B14F-4D97-AF65-F5344CB8AC3E}">
        <p14:creationId xmlns:p14="http://schemas.microsoft.com/office/powerpoint/2010/main" val="222548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8</a:t>
            </a:fld>
            <a:endParaRPr lang="en-US"/>
          </a:p>
        </p:txBody>
      </p:sp>
    </p:spTree>
    <p:extLst>
      <p:ext uri="{BB962C8B-B14F-4D97-AF65-F5344CB8AC3E}">
        <p14:creationId xmlns:p14="http://schemas.microsoft.com/office/powerpoint/2010/main" val="53067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33</a:t>
            </a:fld>
            <a:endParaRPr lang="en-US"/>
          </a:p>
        </p:txBody>
      </p:sp>
    </p:spTree>
    <p:extLst>
      <p:ext uri="{BB962C8B-B14F-4D97-AF65-F5344CB8AC3E}">
        <p14:creationId xmlns:p14="http://schemas.microsoft.com/office/powerpoint/2010/main" val="706984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39</a:t>
            </a:fld>
            <a:endParaRPr lang="en-US"/>
          </a:p>
        </p:txBody>
      </p:sp>
    </p:spTree>
    <p:extLst>
      <p:ext uri="{BB962C8B-B14F-4D97-AF65-F5344CB8AC3E}">
        <p14:creationId xmlns:p14="http://schemas.microsoft.com/office/powerpoint/2010/main" val="1930151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D98E-0DBF-2EAE-984E-B9BFA59294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F096F5F-D944-B7FA-742D-58A9E5D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DC1E599-AB16-0B1F-AF9F-2D8F05A48C87}"/>
              </a:ext>
            </a:extLst>
          </p:cNvPr>
          <p:cNvSpPr>
            <a:spLocks noGrp="1"/>
          </p:cNvSpPr>
          <p:nvPr>
            <p:ph type="dt" sz="half" idx="10"/>
          </p:nvPr>
        </p:nvSpPr>
        <p:spPr/>
        <p:txBody>
          <a:bodyPr/>
          <a:lstStyle/>
          <a:p>
            <a:fld id="{3A393435-1217-4E5F-A0A3-CCE40DFDD927}" type="datetime1">
              <a:rPr lang="en-US" smtClean="0"/>
              <a:pPr/>
              <a:t>6/17/22</a:t>
            </a:fld>
            <a:endParaRPr lang="en-CA"/>
          </a:p>
        </p:txBody>
      </p:sp>
      <p:sp>
        <p:nvSpPr>
          <p:cNvPr id="5" name="Footer Placeholder 4">
            <a:extLst>
              <a:ext uri="{FF2B5EF4-FFF2-40B4-BE49-F238E27FC236}">
                <a16:creationId xmlns:a16="http://schemas.microsoft.com/office/drawing/2014/main" id="{DEB012F7-40B7-A0B1-78F6-E234C8AA2D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480C6EA-9330-9515-586A-C20113966527}"/>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873234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D53A-93DC-FD74-807D-240EACFF805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7D32C84-3E72-737B-5308-647D5B0F5E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9F86326-D33B-17A9-40BF-0F1FCE7F4936}"/>
              </a:ext>
            </a:extLst>
          </p:cNvPr>
          <p:cNvSpPr>
            <a:spLocks noGrp="1"/>
          </p:cNvSpPr>
          <p:nvPr>
            <p:ph type="dt" sz="half" idx="10"/>
          </p:nvPr>
        </p:nvSpPr>
        <p:spPr/>
        <p:txBody>
          <a:bodyPr/>
          <a:lstStyle/>
          <a:p>
            <a:fld id="{EC2EAE45-F43A-42DF-813D-F038FC1F696E}" type="datetime1">
              <a:rPr lang="en-US" smtClean="0"/>
              <a:pPr/>
              <a:t>6/17/22</a:t>
            </a:fld>
            <a:endParaRPr lang="en-CA"/>
          </a:p>
        </p:txBody>
      </p:sp>
      <p:sp>
        <p:nvSpPr>
          <p:cNvPr id="5" name="Footer Placeholder 4">
            <a:extLst>
              <a:ext uri="{FF2B5EF4-FFF2-40B4-BE49-F238E27FC236}">
                <a16:creationId xmlns:a16="http://schemas.microsoft.com/office/drawing/2014/main" id="{AFA08CB8-1967-6FF5-5E9B-7BAAD97898D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CCB8E67-F938-F44B-2E3B-B4CE10DED04D}"/>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251123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F4C13-4A57-F508-C79E-C9694D5BA5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F1194DD-3568-351D-714B-054209E7B0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947325-BA4E-835B-2C61-900AC5F881CC}"/>
              </a:ext>
            </a:extLst>
          </p:cNvPr>
          <p:cNvSpPr>
            <a:spLocks noGrp="1"/>
          </p:cNvSpPr>
          <p:nvPr>
            <p:ph type="dt" sz="half" idx="10"/>
          </p:nvPr>
        </p:nvSpPr>
        <p:spPr/>
        <p:txBody>
          <a:bodyPr/>
          <a:lstStyle/>
          <a:p>
            <a:fld id="{08FF6AAF-80CC-4392-A119-CCF95FAEA93F}" type="datetime1">
              <a:rPr lang="en-US" smtClean="0"/>
              <a:pPr/>
              <a:t>6/17/22</a:t>
            </a:fld>
            <a:endParaRPr lang="en-CA"/>
          </a:p>
        </p:txBody>
      </p:sp>
      <p:sp>
        <p:nvSpPr>
          <p:cNvPr id="5" name="Footer Placeholder 4">
            <a:extLst>
              <a:ext uri="{FF2B5EF4-FFF2-40B4-BE49-F238E27FC236}">
                <a16:creationId xmlns:a16="http://schemas.microsoft.com/office/drawing/2014/main" id="{E9CEE32F-7516-AC44-AF5D-8B9C1FCA30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C6F414-FC69-05C9-0B9F-8AC25DFD8F1F}"/>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398469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451A-8CFB-282B-2219-641B321CA07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2F04C2B-50F0-419D-72F3-A3D823E6CA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BA9470A-683D-A27F-DEC9-8F01F5BDA460}"/>
              </a:ext>
            </a:extLst>
          </p:cNvPr>
          <p:cNvSpPr>
            <a:spLocks noGrp="1"/>
          </p:cNvSpPr>
          <p:nvPr>
            <p:ph type="dt" sz="half" idx="10"/>
          </p:nvPr>
        </p:nvSpPr>
        <p:spPr/>
        <p:txBody>
          <a:bodyPr/>
          <a:lstStyle/>
          <a:p>
            <a:fld id="{7C2A970A-B42C-4244-B244-D68E827E72FC}" type="datetime1">
              <a:rPr lang="en-US" smtClean="0"/>
              <a:pPr/>
              <a:t>6/17/22</a:t>
            </a:fld>
            <a:endParaRPr lang="en-CA"/>
          </a:p>
        </p:txBody>
      </p:sp>
      <p:sp>
        <p:nvSpPr>
          <p:cNvPr id="5" name="Footer Placeholder 4">
            <a:extLst>
              <a:ext uri="{FF2B5EF4-FFF2-40B4-BE49-F238E27FC236}">
                <a16:creationId xmlns:a16="http://schemas.microsoft.com/office/drawing/2014/main" id="{BD855B99-7991-F315-F98A-C3EFD13A352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4ADF9ED-A7DA-FC68-349E-D91021A3A78E}"/>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3702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596E-2362-B04E-88A7-45E0DACCD1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C8C8EDB-8E8C-C669-EEEC-4D349F1A52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688222-CED5-378C-F37D-1AA8E25E4EDB}"/>
              </a:ext>
            </a:extLst>
          </p:cNvPr>
          <p:cNvSpPr>
            <a:spLocks noGrp="1"/>
          </p:cNvSpPr>
          <p:nvPr>
            <p:ph type="dt" sz="half" idx="10"/>
          </p:nvPr>
        </p:nvSpPr>
        <p:spPr/>
        <p:txBody>
          <a:bodyPr/>
          <a:lstStyle/>
          <a:p>
            <a:fld id="{2CCD613B-BAB7-450F-B1F4-C538F0F104F5}" type="datetime1">
              <a:rPr lang="en-US" smtClean="0"/>
              <a:pPr/>
              <a:t>6/17/22</a:t>
            </a:fld>
            <a:endParaRPr lang="en-CA"/>
          </a:p>
        </p:txBody>
      </p:sp>
      <p:sp>
        <p:nvSpPr>
          <p:cNvPr id="5" name="Footer Placeholder 4">
            <a:extLst>
              <a:ext uri="{FF2B5EF4-FFF2-40B4-BE49-F238E27FC236}">
                <a16:creationId xmlns:a16="http://schemas.microsoft.com/office/drawing/2014/main" id="{EB267AEA-12D4-5EAB-AE87-2E233437CD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37608E7-B1D9-07F8-BEF1-0120DDCF9268}"/>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288519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CFEE-1715-DF9C-03CD-127EC80A084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803F6E6-BC3C-B3B7-AB74-AB026F85B6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A0418FC-F4C6-C9FF-B587-97A4C51909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FF4360F-28E7-B037-1C6F-7A738A478A1A}"/>
              </a:ext>
            </a:extLst>
          </p:cNvPr>
          <p:cNvSpPr>
            <a:spLocks noGrp="1"/>
          </p:cNvSpPr>
          <p:nvPr>
            <p:ph type="dt" sz="half" idx="10"/>
          </p:nvPr>
        </p:nvSpPr>
        <p:spPr/>
        <p:txBody>
          <a:bodyPr/>
          <a:lstStyle/>
          <a:p>
            <a:fld id="{C446D95C-4F39-4ACE-8D92-69168662D4D3}" type="datetime1">
              <a:rPr lang="en-US" smtClean="0"/>
              <a:pPr/>
              <a:t>6/17/22</a:t>
            </a:fld>
            <a:endParaRPr lang="en-CA"/>
          </a:p>
        </p:txBody>
      </p:sp>
      <p:sp>
        <p:nvSpPr>
          <p:cNvPr id="6" name="Footer Placeholder 5">
            <a:extLst>
              <a:ext uri="{FF2B5EF4-FFF2-40B4-BE49-F238E27FC236}">
                <a16:creationId xmlns:a16="http://schemas.microsoft.com/office/drawing/2014/main" id="{CC44FB0B-B17E-3C71-6FDC-B7D8B948EF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5B8117-56F4-E8EF-9115-2E271BE48D62}"/>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983168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87DBF-4416-7F97-139A-0AD6D305141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3FD5FD1-D1CC-0108-8E72-77E6385ED4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738F2B-F574-4A95-2CB0-DEE343C290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823E822-A947-B697-7BD2-0AD611FAA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CF18F-5DE2-090E-2BB7-6D135F010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B740FAA-E7CA-6901-6FAF-30307B3E53FD}"/>
              </a:ext>
            </a:extLst>
          </p:cNvPr>
          <p:cNvSpPr>
            <a:spLocks noGrp="1"/>
          </p:cNvSpPr>
          <p:nvPr>
            <p:ph type="dt" sz="half" idx="10"/>
          </p:nvPr>
        </p:nvSpPr>
        <p:spPr/>
        <p:txBody>
          <a:bodyPr/>
          <a:lstStyle/>
          <a:p>
            <a:fld id="{F854582A-D92B-4D98-8359-5D8A1D725399}" type="datetime1">
              <a:rPr lang="en-US" smtClean="0"/>
              <a:pPr/>
              <a:t>6/17/22</a:t>
            </a:fld>
            <a:endParaRPr lang="en-CA"/>
          </a:p>
        </p:txBody>
      </p:sp>
      <p:sp>
        <p:nvSpPr>
          <p:cNvPr id="8" name="Footer Placeholder 7">
            <a:extLst>
              <a:ext uri="{FF2B5EF4-FFF2-40B4-BE49-F238E27FC236}">
                <a16:creationId xmlns:a16="http://schemas.microsoft.com/office/drawing/2014/main" id="{A7B142C9-F33F-A8F6-6A7E-BBA820F7672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9A8380F-E78E-4FA2-E67E-2D0042AED0F3}"/>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15716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4F70-A455-2410-0F90-0F3E2C71645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9BA423E-FE94-2E17-5A63-584AE4AC2C23}"/>
              </a:ext>
            </a:extLst>
          </p:cNvPr>
          <p:cNvSpPr>
            <a:spLocks noGrp="1"/>
          </p:cNvSpPr>
          <p:nvPr>
            <p:ph type="dt" sz="half" idx="10"/>
          </p:nvPr>
        </p:nvSpPr>
        <p:spPr/>
        <p:txBody>
          <a:bodyPr/>
          <a:lstStyle/>
          <a:p>
            <a:fld id="{935FD113-75BE-4C02-9BC4-BA29EDD4AA64}" type="datetime1">
              <a:rPr lang="en-US" smtClean="0"/>
              <a:pPr/>
              <a:t>6/17/22</a:t>
            </a:fld>
            <a:endParaRPr lang="en-CA"/>
          </a:p>
        </p:txBody>
      </p:sp>
      <p:sp>
        <p:nvSpPr>
          <p:cNvPr id="4" name="Footer Placeholder 3">
            <a:extLst>
              <a:ext uri="{FF2B5EF4-FFF2-40B4-BE49-F238E27FC236}">
                <a16:creationId xmlns:a16="http://schemas.microsoft.com/office/drawing/2014/main" id="{D086EF25-2C92-68CB-F695-69442B3FAE5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00183E7-3C01-DE68-E3CF-DF083AB5C726}"/>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090045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536802-554B-8D5A-8983-8A47E123F070}"/>
              </a:ext>
            </a:extLst>
          </p:cNvPr>
          <p:cNvSpPr>
            <a:spLocks noGrp="1"/>
          </p:cNvSpPr>
          <p:nvPr>
            <p:ph type="dt" sz="half" idx="10"/>
          </p:nvPr>
        </p:nvSpPr>
        <p:spPr/>
        <p:txBody>
          <a:bodyPr/>
          <a:lstStyle/>
          <a:p>
            <a:fld id="{B8CE164F-5F87-4803-B905-3B17DF7C42B4}" type="datetime1">
              <a:rPr lang="en-US" smtClean="0"/>
              <a:pPr/>
              <a:t>6/17/22</a:t>
            </a:fld>
            <a:endParaRPr lang="en-CA"/>
          </a:p>
        </p:txBody>
      </p:sp>
      <p:sp>
        <p:nvSpPr>
          <p:cNvPr id="3" name="Footer Placeholder 2">
            <a:extLst>
              <a:ext uri="{FF2B5EF4-FFF2-40B4-BE49-F238E27FC236}">
                <a16:creationId xmlns:a16="http://schemas.microsoft.com/office/drawing/2014/main" id="{9FB1AC95-5BE1-590F-1273-B575D7E38EC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AF2FE34-2330-73DC-67DC-D671ABEB0947}"/>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854073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6DA40-627A-9133-9EC9-A5936649B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8A5BCE-76CD-6E69-9AA8-104BDFB7E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09334BF-BEB4-F274-87E2-94386B8A2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1C3735-D57D-5E9F-D596-AE351DEDA167}"/>
              </a:ext>
            </a:extLst>
          </p:cNvPr>
          <p:cNvSpPr>
            <a:spLocks noGrp="1"/>
          </p:cNvSpPr>
          <p:nvPr>
            <p:ph type="dt" sz="half" idx="10"/>
          </p:nvPr>
        </p:nvSpPr>
        <p:spPr/>
        <p:txBody>
          <a:bodyPr/>
          <a:lstStyle/>
          <a:p>
            <a:fld id="{35F95D95-BD25-4ED3-9EC0-F68075D20C42}" type="datetime1">
              <a:rPr lang="en-US" smtClean="0"/>
              <a:pPr/>
              <a:t>6/17/22</a:t>
            </a:fld>
            <a:endParaRPr lang="en-CA"/>
          </a:p>
        </p:txBody>
      </p:sp>
      <p:sp>
        <p:nvSpPr>
          <p:cNvPr id="6" name="Footer Placeholder 5">
            <a:extLst>
              <a:ext uri="{FF2B5EF4-FFF2-40B4-BE49-F238E27FC236}">
                <a16:creationId xmlns:a16="http://schemas.microsoft.com/office/drawing/2014/main" id="{9755F8AB-6225-3D27-D0BA-739CA687464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0C5A914-7C38-08BC-F7F6-83965D3B380B}"/>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294725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D078-4731-2D31-F78E-3D4983D55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7AF6985-1467-C2BC-2875-A73CEE1B43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AA0D7A9-F2B4-960A-469D-CDBD6CEC2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4269B-C098-66CD-DE9B-C40A38611CDC}"/>
              </a:ext>
            </a:extLst>
          </p:cNvPr>
          <p:cNvSpPr>
            <a:spLocks noGrp="1"/>
          </p:cNvSpPr>
          <p:nvPr>
            <p:ph type="dt" sz="half" idx="10"/>
          </p:nvPr>
        </p:nvSpPr>
        <p:spPr/>
        <p:txBody>
          <a:bodyPr/>
          <a:lstStyle/>
          <a:p>
            <a:fld id="{5268449C-68D0-41F3-AD1C-BE1E0139BE65}" type="datetime1">
              <a:rPr lang="en-US" smtClean="0"/>
              <a:pPr/>
              <a:t>6/17/22</a:t>
            </a:fld>
            <a:endParaRPr lang="en-CA"/>
          </a:p>
        </p:txBody>
      </p:sp>
      <p:sp>
        <p:nvSpPr>
          <p:cNvPr id="6" name="Footer Placeholder 5">
            <a:extLst>
              <a:ext uri="{FF2B5EF4-FFF2-40B4-BE49-F238E27FC236}">
                <a16:creationId xmlns:a16="http://schemas.microsoft.com/office/drawing/2014/main" id="{E3775B89-CE4F-EDAB-E178-304268FEBAC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2F0BF50-2E21-F50D-4F5A-3DA40F033E07}"/>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61807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6DFF39-CCDA-DDB7-11AA-6FD2973377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6AEC50-F4A4-E23F-E9E7-04E1A674B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E9463BE-EF48-3043-2E49-644A6BEF36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14B8B-2E8A-4A97-A9C6-2AEAC82F547C}" type="datetime1">
              <a:rPr lang="en-US" smtClean="0"/>
              <a:pPr/>
              <a:t>6/17/22</a:t>
            </a:fld>
            <a:endParaRPr lang="en-CA"/>
          </a:p>
        </p:txBody>
      </p:sp>
      <p:sp>
        <p:nvSpPr>
          <p:cNvPr id="5" name="Footer Placeholder 4">
            <a:extLst>
              <a:ext uri="{FF2B5EF4-FFF2-40B4-BE49-F238E27FC236}">
                <a16:creationId xmlns:a16="http://schemas.microsoft.com/office/drawing/2014/main" id="{7E36429D-F4B4-6A02-9D56-19B1A3601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5E6FA8-5A03-4781-5DBA-061A75631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8FEF2-1166-4001-8604-5999A6307F98}" type="slidenum">
              <a:rPr lang="en-CA" smtClean="0"/>
              <a:pPr/>
              <a:t>‹#›</a:t>
            </a:fld>
            <a:endParaRPr lang="en-CA"/>
          </a:p>
        </p:txBody>
      </p:sp>
    </p:spTree>
    <p:extLst>
      <p:ext uri="{BB962C8B-B14F-4D97-AF65-F5344CB8AC3E}">
        <p14:creationId xmlns:p14="http://schemas.microsoft.com/office/powerpoint/2010/main" val="38645845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hyperlink" Target="https://www.greenbiz.com/article/scaling-circular-economy-requires-digital-revolution"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diagramData" Target="../diagrams/data1.xml"/><Relationship Id="rId21" Type="http://schemas.openxmlformats.org/officeDocument/2006/relationships/image" Target="../media/image19.svg"/><Relationship Id="rId7" Type="http://schemas.microsoft.com/office/2007/relationships/diagramDrawing" Target="../diagrams/drawing1.xml"/><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image" Target="../media/image5.jpe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9.svg"/><Relationship Id="rId5" Type="http://schemas.openxmlformats.org/officeDocument/2006/relationships/diagramQuickStyle" Target="../diagrams/quickStyle1.xml"/><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diagramLayout" Target="../diagrams/layout1.xml"/><Relationship Id="rId9" Type="http://schemas.openxmlformats.org/officeDocument/2006/relationships/image" Target="../media/image7.sv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www.ppt-backgrounds.net/statistics/2030-statistics-keynote-backgrounds.html"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hyperlink" Target="https://www.congrelate.com/41-big-data-analytics-background-pictures/" TargetMode="External"/><Relationship Id="rId4" Type="http://schemas.openxmlformats.org/officeDocument/2006/relationships/diagramLayout" Target="../diagrams/layout3.xml"/><Relationship Id="rId9" Type="http://schemas.openxmlformats.org/officeDocument/2006/relationships/hyperlink" Target="https://yashuseth.wordpress.com/2018/01/19/time-series-analysis-forecasting-modelling-arima/"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rippledscholar.com/2020/05/30/statistics-canada-isnt-collecting-information-on-disability-during-the-pandemic/" TargetMode="External"/><Relationship Id="rId2" Type="http://schemas.openxmlformats.org/officeDocument/2006/relationships/hyperlink" Target="https://www.abdn.ac.uk/study/undergraduate/canada-university-of-british-columbia-4250.php" TargetMode="External"/><Relationship Id="rId1" Type="http://schemas.openxmlformats.org/officeDocument/2006/relationships/slideLayout" Target="../slideLayouts/slideLayout7.xml"/><Relationship Id="rId4" Type="http://schemas.openxmlformats.org/officeDocument/2006/relationships/hyperlink" Target="https://towardsdatascience.com/google-trends-api-for-python-a84bc25db88f"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7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530" name="Picture 2" descr="Free download 5 Definitive Enterprise Digital Trends in 2018 The Higher  Pitch [1600x864] for your Desktop, Mobile &amp; Tablet | Explore 29+ Enterprise  Background | New Enterprise Wallpaper, Starship Enterprise Wallpapers, Uss  Enterprise Wallpaper">
            <a:extLst>
              <a:ext uri="{FF2B5EF4-FFF2-40B4-BE49-F238E27FC236}">
                <a16:creationId xmlns:a16="http://schemas.microsoft.com/office/drawing/2014/main" id="{8125FA6C-D0FD-1CFE-3C2C-4DCC3B7674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a:stretch/>
        </p:blipFill>
        <p:spPr bwMode="auto">
          <a:xfrm>
            <a:off x="17756" y="1052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2536" name="Freeform: Shape 75">
            <a:extLst>
              <a:ext uri="{FF2B5EF4-FFF2-40B4-BE49-F238E27FC236}">
                <a16:creationId xmlns:a16="http://schemas.microsoft.com/office/drawing/2014/main" id="{615A59BC-530D-4881-A29E-CB9EE2D49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5499" y="1073777"/>
            <a:ext cx="4994062" cy="4412648"/>
          </a:xfrm>
          <a:custGeom>
            <a:avLst/>
            <a:gdLst>
              <a:gd name="connsiteX0" fmla="*/ 1437823 w 4994062"/>
              <a:gd name="connsiteY0" fmla="*/ 0 h 4412648"/>
              <a:gd name="connsiteX1" fmla="*/ 3556238 w 4994062"/>
              <a:gd name="connsiteY1" fmla="*/ 0 h 4412648"/>
              <a:gd name="connsiteX2" fmla="*/ 3885668 w 4994062"/>
              <a:gd name="connsiteY2" fmla="*/ 191458 h 4412648"/>
              <a:gd name="connsiteX3" fmla="*/ 4942588 w 4994062"/>
              <a:gd name="connsiteY3" fmla="*/ 2019425 h 4412648"/>
              <a:gd name="connsiteX4" fmla="*/ 4942588 w 4994062"/>
              <a:gd name="connsiteY4" fmla="*/ 2393224 h 4412648"/>
              <a:gd name="connsiteX5" fmla="*/ 4550147 w 4994062"/>
              <a:gd name="connsiteY5" fmla="*/ 3071961 h 4412648"/>
              <a:gd name="connsiteX6" fmla="*/ 4549818 w 4994062"/>
              <a:gd name="connsiteY6" fmla="*/ 3072530 h 4412648"/>
              <a:gd name="connsiteX7" fmla="*/ 4539741 w 4994062"/>
              <a:gd name="connsiteY7" fmla="*/ 3072530 h 4412648"/>
              <a:gd name="connsiteX8" fmla="*/ 3588169 w 4994062"/>
              <a:gd name="connsiteY8" fmla="*/ 3072530 h 4412648"/>
              <a:gd name="connsiteX9" fmla="*/ 3432811 w 4994062"/>
              <a:gd name="connsiteY9" fmla="*/ 3158889 h 4412648"/>
              <a:gd name="connsiteX10" fmla="*/ 2889055 w 4994062"/>
              <a:gd name="connsiteY10" fmla="*/ 4089642 h 4412648"/>
              <a:gd name="connsiteX11" fmla="*/ 2889055 w 4994062"/>
              <a:gd name="connsiteY11" fmla="*/ 4268756 h 4412648"/>
              <a:gd name="connsiteX12" fmla="*/ 2957025 w 4994062"/>
              <a:gd name="connsiteY12" fmla="*/ 4385100 h 4412648"/>
              <a:gd name="connsiteX13" fmla="*/ 2973119 w 4994062"/>
              <a:gd name="connsiteY13" fmla="*/ 4412648 h 4412648"/>
              <a:gd name="connsiteX14" fmla="*/ 2913734 w 4994062"/>
              <a:gd name="connsiteY14" fmla="*/ 4412648 h 4412648"/>
              <a:gd name="connsiteX15" fmla="*/ 1437823 w 4994062"/>
              <a:gd name="connsiteY15" fmla="*/ 4412648 h 4412648"/>
              <a:gd name="connsiteX16" fmla="*/ 1112968 w 4994062"/>
              <a:gd name="connsiteY16" fmla="*/ 4221190 h 4412648"/>
              <a:gd name="connsiteX17" fmla="*/ 51474 w 4994062"/>
              <a:gd name="connsiteY17" fmla="*/ 2393224 h 4412648"/>
              <a:gd name="connsiteX18" fmla="*/ 51474 w 4994062"/>
              <a:gd name="connsiteY18" fmla="*/ 2019425 h 4412648"/>
              <a:gd name="connsiteX19" fmla="*/ 1112968 w 4994062"/>
              <a:gd name="connsiteY19" fmla="*/ 191458 h 4412648"/>
              <a:gd name="connsiteX20" fmla="*/ 1437823 w 4994062"/>
              <a:gd name="connsiteY20" fmla="*/ 0 h 441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94062" h="4412648">
                <a:moveTo>
                  <a:pt x="1437823" y="0"/>
                </a:moveTo>
                <a:cubicBezTo>
                  <a:pt x="1437823" y="0"/>
                  <a:pt x="1437823" y="0"/>
                  <a:pt x="3556238" y="0"/>
                </a:cubicBezTo>
                <a:cubicBezTo>
                  <a:pt x="3693500" y="0"/>
                  <a:pt x="3817038" y="72936"/>
                  <a:pt x="3885668" y="191458"/>
                </a:cubicBezTo>
                <a:cubicBezTo>
                  <a:pt x="3885668" y="191458"/>
                  <a:pt x="3885668" y="191458"/>
                  <a:pt x="4942588" y="2019425"/>
                </a:cubicBezTo>
                <a:cubicBezTo>
                  <a:pt x="5011220" y="2133388"/>
                  <a:pt x="5011220" y="2279261"/>
                  <a:pt x="4942588" y="2393224"/>
                </a:cubicBezTo>
                <a:cubicBezTo>
                  <a:pt x="4942588" y="2393224"/>
                  <a:pt x="4942588" y="2393224"/>
                  <a:pt x="4550147" y="3071961"/>
                </a:cubicBezTo>
                <a:lnTo>
                  <a:pt x="4549818" y="3072530"/>
                </a:lnTo>
                <a:lnTo>
                  <a:pt x="4539741" y="3072530"/>
                </a:lnTo>
                <a:cubicBezTo>
                  <a:pt x="4403802" y="3072530"/>
                  <a:pt x="4131924" y="3072530"/>
                  <a:pt x="3588169" y="3072530"/>
                </a:cubicBezTo>
                <a:cubicBezTo>
                  <a:pt x="3529910" y="3072530"/>
                  <a:pt x="3458704" y="3110912"/>
                  <a:pt x="3432811" y="3158889"/>
                </a:cubicBezTo>
                <a:cubicBezTo>
                  <a:pt x="3432811" y="3158889"/>
                  <a:pt x="3432811" y="3158889"/>
                  <a:pt x="2889055" y="4089642"/>
                </a:cubicBezTo>
                <a:cubicBezTo>
                  <a:pt x="2859925" y="4140817"/>
                  <a:pt x="2859925" y="4217580"/>
                  <a:pt x="2889055" y="4268756"/>
                </a:cubicBezTo>
                <a:cubicBezTo>
                  <a:pt x="2889055" y="4268756"/>
                  <a:pt x="2889055" y="4268756"/>
                  <a:pt x="2957025" y="4385100"/>
                </a:cubicBezTo>
                <a:lnTo>
                  <a:pt x="2973119" y="4412648"/>
                </a:lnTo>
                <a:lnTo>
                  <a:pt x="2913734" y="4412648"/>
                </a:lnTo>
                <a:cubicBezTo>
                  <a:pt x="2599952" y="4412648"/>
                  <a:pt x="2132928" y="4412648"/>
                  <a:pt x="1437823" y="4412648"/>
                </a:cubicBezTo>
                <a:cubicBezTo>
                  <a:pt x="1305136" y="4412648"/>
                  <a:pt x="1177025" y="4339712"/>
                  <a:pt x="1112968" y="4221190"/>
                </a:cubicBezTo>
                <a:cubicBezTo>
                  <a:pt x="1112968" y="4221190"/>
                  <a:pt x="1112968" y="4221190"/>
                  <a:pt x="51474" y="2393224"/>
                </a:cubicBezTo>
                <a:cubicBezTo>
                  <a:pt x="-17158" y="2279261"/>
                  <a:pt x="-17158" y="2133388"/>
                  <a:pt x="51474" y="2019425"/>
                </a:cubicBezTo>
                <a:cubicBezTo>
                  <a:pt x="51474" y="2019425"/>
                  <a:pt x="51474" y="2019425"/>
                  <a:pt x="1112968" y="191458"/>
                </a:cubicBezTo>
                <a:cubicBezTo>
                  <a:pt x="1177025" y="72936"/>
                  <a:pt x="1305136" y="0"/>
                  <a:pt x="143782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08BE7168-0EC9-E5D9-46B4-A3A78ED88925}"/>
              </a:ext>
            </a:extLst>
          </p:cNvPr>
          <p:cNvSpPr/>
          <p:nvPr/>
        </p:nvSpPr>
        <p:spPr>
          <a:xfrm>
            <a:off x="6153826" y="2798747"/>
            <a:ext cx="3930503" cy="1792224"/>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Nowcasting Macroeconomic Indicators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using Google Trends </a:t>
            </a:r>
          </a:p>
        </p:txBody>
      </p:sp>
      <p:sp>
        <p:nvSpPr>
          <p:cNvPr id="22537" name="Freeform: Shape 77">
            <a:extLst>
              <a:ext uri="{FF2B5EF4-FFF2-40B4-BE49-F238E27FC236}">
                <a16:creationId xmlns:a16="http://schemas.microsoft.com/office/drawing/2014/main" id="{B30C4DF2-5ED3-49D9-B858-DF0352353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0626" y="296419"/>
            <a:ext cx="1780451" cy="1559449"/>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descr="A picture containing schematic&#10;&#10;Description automatically generated">
            <a:extLst>
              <a:ext uri="{FF2B5EF4-FFF2-40B4-BE49-F238E27FC236}">
                <a16:creationId xmlns:a16="http://schemas.microsoft.com/office/drawing/2014/main" id="{2611AFA9-4785-AC63-7E93-5A7B414CC48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525" r="15396"/>
          <a:stretch/>
        </p:blipFill>
        <p:spPr>
          <a:xfrm>
            <a:off x="4560674" y="384049"/>
            <a:ext cx="1580356" cy="1384190"/>
          </a:xfrm>
          <a:custGeom>
            <a:avLst/>
            <a:gdLst/>
            <a:ahLst/>
            <a:cxnLst/>
            <a:rect l="l" t="t" r="r" b="b"/>
            <a:pathLst>
              <a:path w="1580356" h="1384190">
                <a:moveTo>
                  <a:pt x="450880" y="0"/>
                </a:moveTo>
                <a:cubicBezTo>
                  <a:pt x="1130995" y="0"/>
                  <a:pt x="1130995" y="0"/>
                  <a:pt x="1130995" y="0"/>
                </a:cubicBezTo>
                <a:cubicBezTo>
                  <a:pt x="1165405" y="0"/>
                  <a:pt x="1209937" y="24003"/>
                  <a:pt x="1228154" y="54008"/>
                </a:cubicBezTo>
                <a:cubicBezTo>
                  <a:pt x="1568211" y="636088"/>
                  <a:pt x="1568211" y="636088"/>
                  <a:pt x="1568211" y="636088"/>
                </a:cubicBezTo>
                <a:cubicBezTo>
                  <a:pt x="1584405" y="668092"/>
                  <a:pt x="1584405" y="716098"/>
                  <a:pt x="1568211" y="748103"/>
                </a:cubicBezTo>
                <a:cubicBezTo>
                  <a:pt x="1228154" y="1330182"/>
                  <a:pt x="1228154" y="1330182"/>
                  <a:pt x="1228154" y="1330182"/>
                </a:cubicBezTo>
                <a:cubicBezTo>
                  <a:pt x="1209937" y="1360187"/>
                  <a:pt x="1165405" y="1384190"/>
                  <a:pt x="1130995" y="1384190"/>
                </a:cubicBezTo>
                <a:lnTo>
                  <a:pt x="450880" y="1384190"/>
                </a:lnTo>
                <a:cubicBezTo>
                  <a:pt x="414446" y="1384190"/>
                  <a:pt x="369914" y="1360187"/>
                  <a:pt x="353721" y="1330182"/>
                </a:cubicBezTo>
                <a:cubicBezTo>
                  <a:pt x="13664" y="748103"/>
                  <a:pt x="13664" y="748103"/>
                  <a:pt x="13664" y="748103"/>
                </a:cubicBezTo>
                <a:cubicBezTo>
                  <a:pt x="-4554" y="716098"/>
                  <a:pt x="-4554" y="668092"/>
                  <a:pt x="13664" y="636088"/>
                </a:cubicBezTo>
                <a:cubicBezTo>
                  <a:pt x="353721" y="54008"/>
                  <a:pt x="353721" y="54008"/>
                  <a:pt x="353721" y="54008"/>
                </a:cubicBezTo>
                <a:cubicBezTo>
                  <a:pt x="369914" y="24003"/>
                  <a:pt x="414446" y="0"/>
                  <a:pt x="450880" y="0"/>
                </a:cubicBezTo>
                <a:close/>
              </a:path>
            </a:pathLst>
          </a:custGeom>
        </p:spPr>
      </p:pic>
      <p:sp>
        <p:nvSpPr>
          <p:cNvPr id="22538" name="Freeform: Shape 79">
            <a:extLst>
              <a:ext uri="{FF2B5EF4-FFF2-40B4-BE49-F238E27FC236}">
                <a16:creationId xmlns:a16="http://schemas.microsoft.com/office/drawing/2014/main" id="{25E816B0-A826-4F6C-B444-91E42AB2A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8131" y="1127731"/>
            <a:ext cx="2143461" cy="187740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id="{89E7A3B0-8177-473E-B1D0-59D0661DC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8853" y="4122951"/>
            <a:ext cx="2527006" cy="221333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5" name="Picture 24" descr="Icon&#10;&#10;Description automatically generated">
            <a:extLst>
              <a:ext uri="{FF2B5EF4-FFF2-40B4-BE49-F238E27FC236}">
                <a16:creationId xmlns:a16="http://schemas.microsoft.com/office/drawing/2014/main" id="{1E50AD96-633D-B8C9-A4CC-1AE0BCD6BCAF}"/>
              </a:ext>
            </a:extLst>
          </p:cNvPr>
          <p:cNvPicPr>
            <a:picLocks noChangeAspect="1"/>
          </p:cNvPicPr>
          <p:nvPr/>
        </p:nvPicPr>
        <p:blipFill rotWithShape="1">
          <a:blip r:embed="rId5">
            <a:extLst>
              <a:ext uri="{28A0092B-C50C-407E-A947-70E740481C1C}">
                <a14:useLocalDpi xmlns:a14="http://schemas.microsoft.com/office/drawing/2010/main" val="0"/>
              </a:ext>
            </a:extLst>
          </a:blip>
          <a:srcRect t="4855" b="7558"/>
          <a:stretch/>
        </p:blipFill>
        <p:spPr>
          <a:xfrm>
            <a:off x="9795182" y="1073777"/>
            <a:ext cx="2298408" cy="2013116"/>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sp>
        <p:nvSpPr>
          <p:cNvPr id="34" name="TextBox 33">
            <a:extLst>
              <a:ext uri="{FF2B5EF4-FFF2-40B4-BE49-F238E27FC236}">
                <a16:creationId xmlns:a16="http://schemas.microsoft.com/office/drawing/2014/main" id="{4446F2E0-6947-D91C-C0CD-39B2EAF48BB7}"/>
              </a:ext>
            </a:extLst>
          </p:cNvPr>
          <p:cNvSpPr txBox="1"/>
          <p:nvPr/>
        </p:nvSpPr>
        <p:spPr>
          <a:xfrm>
            <a:off x="267526" y="5225086"/>
            <a:ext cx="304553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a:ea typeface="+mn-ea"/>
                <a:cs typeface="+mn-cs"/>
              </a:rPr>
              <a:t>Presented 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ea typeface="+mn-ea"/>
                <a:cs typeface="+mn-cs"/>
              </a:rPr>
              <a:t>Aishwarya Sharma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ea typeface="+mn-ea"/>
                <a:cs typeface="+mn-cs"/>
              </a:rPr>
              <a:t>Harpreet Kaur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ea typeface="+mn-ea"/>
                <a:cs typeface="+mn-cs"/>
              </a:rPr>
              <a:t>Jagdeep Brar</a:t>
            </a:r>
          </a:p>
        </p:txBody>
      </p:sp>
      <p:pic>
        <p:nvPicPr>
          <p:cNvPr id="5" name="Picture 4">
            <a:extLst>
              <a:ext uri="{FF2B5EF4-FFF2-40B4-BE49-F238E27FC236}">
                <a16:creationId xmlns:a16="http://schemas.microsoft.com/office/drawing/2014/main" id="{2E368F00-8EB2-1F6E-A688-64D1B8DBA2B6}"/>
              </a:ext>
            </a:extLst>
          </p:cNvPr>
          <p:cNvPicPr>
            <a:picLocks noChangeAspect="1"/>
          </p:cNvPicPr>
          <p:nvPr/>
        </p:nvPicPr>
        <p:blipFill>
          <a:blip r:embed="rId6"/>
          <a:stretch>
            <a:fillRect/>
          </a:stretch>
        </p:blipFill>
        <p:spPr>
          <a:xfrm>
            <a:off x="8388454" y="4702210"/>
            <a:ext cx="1947803" cy="910766"/>
          </a:xfrm>
          <a:prstGeom prst="rect">
            <a:avLst/>
          </a:prstGeom>
        </p:spPr>
      </p:pic>
      <p:sp>
        <p:nvSpPr>
          <p:cNvPr id="6" name="TextBox 5">
            <a:extLst>
              <a:ext uri="{FF2B5EF4-FFF2-40B4-BE49-F238E27FC236}">
                <a16:creationId xmlns:a16="http://schemas.microsoft.com/office/drawing/2014/main" id="{9088D71B-E550-2B0E-0EAA-ABC2FE6842BE}"/>
              </a:ext>
            </a:extLst>
          </p:cNvPr>
          <p:cNvSpPr txBox="1"/>
          <p:nvPr/>
        </p:nvSpPr>
        <p:spPr>
          <a:xfrm>
            <a:off x="4396748" y="6585870"/>
            <a:ext cx="288572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https://wallpapersafari.com/w/swTjG4</a:t>
            </a:r>
          </a:p>
        </p:txBody>
      </p:sp>
      <p:sp>
        <p:nvSpPr>
          <p:cNvPr id="17" name="TextBox 16">
            <a:extLst>
              <a:ext uri="{FF2B5EF4-FFF2-40B4-BE49-F238E27FC236}">
                <a16:creationId xmlns:a16="http://schemas.microsoft.com/office/drawing/2014/main" id="{E4BA7E5B-8896-23DB-3DC5-3254F2B017AC}"/>
              </a:ext>
            </a:extLst>
          </p:cNvPr>
          <p:cNvSpPr txBox="1"/>
          <p:nvPr/>
        </p:nvSpPr>
        <p:spPr>
          <a:xfrm>
            <a:off x="9947292" y="6377788"/>
            <a:ext cx="30455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a:ea typeface="+mn-ea"/>
                <a:cs typeface="+mn-cs"/>
              </a:rPr>
              <a:t>Date: 21</a:t>
            </a:r>
            <a:r>
              <a:rPr kumimoji="0" lang="en-US" sz="1800" b="1" i="0" u="none" strike="noStrike" kern="1200" cap="none" spc="0" normalizeH="0" baseline="30000" noProof="0" dirty="0">
                <a:ln>
                  <a:noFill/>
                </a:ln>
                <a:solidFill>
                  <a:prstClr val="white"/>
                </a:solidFill>
                <a:effectLst/>
                <a:uLnTx/>
                <a:uFillTx/>
                <a:latin typeface="Calibri Light"/>
                <a:ea typeface="+mn-ea"/>
                <a:cs typeface="+mn-cs"/>
              </a:rPr>
              <a:t>st</a:t>
            </a:r>
            <a:r>
              <a:rPr kumimoji="0" lang="en-US" sz="1800" b="1" i="0" u="none" strike="noStrike" kern="1200" cap="none" spc="0" normalizeH="0" baseline="0" noProof="0" dirty="0">
                <a:ln>
                  <a:noFill/>
                </a:ln>
                <a:solidFill>
                  <a:prstClr val="white"/>
                </a:solidFill>
                <a:effectLst/>
                <a:uLnTx/>
                <a:uFillTx/>
                <a:latin typeface="Calibri Light"/>
                <a:ea typeface="+mn-ea"/>
                <a:cs typeface="+mn-cs"/>
              </a:rPr>
              <a:t> June, 2022</a:t>
            </a: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Tree>
    <p:extLst>
      <p:ext uri="{BB962C8B-B14F-4D97-AF65-F5344CB8AC3E}">
        <p14:creationId xmlns:p14="http://schemas.microsoft.com/office/powerpoint/2010/main" val="350296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71" name="Rectangle 39968">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38" name="Picture 2" descr="Illustration abstraction of descriptive statistics business concept, stats  of stock market graph isolated on blue background – Stock-Illustration |  Adobe Stock">
            <a:extLst>
              <a:ext uri="{FF2B5EF4-FFF2-40B4-BE49-F238E27FC236}">
                <a16:creationId xmlns:a16="http://schemas.microsoft.com/office/drawing/2014/main" id="{BC6FD042-7207-35A0-8DAA-6D84A662F9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145" r="1" b="1"/>
          <a:stretch/>
        </p:blipFill>
        <p:spPr bwMode="auto">
          <a:xfrm>
            <a:off x="-5397499" y="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1157BE6-3F00-74D7-EB43-293D6AFB11B6}"/>
              </a:ext>
            </a:extLst>
          </p:cNvPr>
          <p:cNvSpPr>
            <a:spLocks noGrp="1"/>
          </p:cNvSpPr>
          <p:nvPr>
            <p:ph type="sldNum" sz="quarter" idx="12"/>
          </p:nvPr>
        </p:nvSpPr>
        <p:spPr>
          <a:xfrm>
            <a:off x="10668000" y="6356350"/>
            <a:ext cx="685800" cy="365125"/>
          </a:xfrm>
        </p:spPr>
        <p:txBody>
          <a:bodyPr>
            <a:normAutofit/>
          </a:bodyPr>
          <a:lstStyle/>
          <a:p>
            <a:pPr>
              <a:spcAft>
                <a:spcPts val="600"/>
              </a:spcAft>
            </a:pPr>
            <a:fld id="{76B8FEF2-1166-4001-8604-5999A6307F98}" type="slidenum">
              <a:rPr lang="en-CA" smtClean="0"/>
              <a:pPr>
                <a:spcAft>
                  <a:spcPts val="600"/>
                </a:spcAft>
              </a:pPr>
              <a:t>10</a:t>
            </a:fld>
            <a:endParaRPr lang="en-CA"/>
          </a:p>
        </p:txBody>
      </p:sp>
      <p:sp>
        <p:nvSpPr>
          <p:cNvPr id="3" name="Rectangle 2">
            <a:extLst>
              <a:ext uri="{FF2B5EF4-FFF2-40B4-BE49-F238E27FC236}">
                <a16:creationId xmlns:a16="http://schemas.microsoft.com/office/drawing/2014/main" id="{4D574F63-BE90-73B4-94BA-60FD4CA80BDA}"/>
              </a:ext>
            </a:extLst>
          </p:cNvPr>
          <p:cNvSpPr/>
          <p:nvPr/>
        </p:nvSpPr>
        <p:spPr>
          <a:xfrm>
            <a:off x="6795733" y="2578011"/>
            <a:ext cx="4379918" cy="1200329"/>
          </a:xfrm>
          <a:prstGeom prst="rect">
            <a:avLst/>
          </a:prstGeom>
          <a:noFill/>
        </p:spPr>
        <p:txBody>
          <a:bodyPr wrap="none" lIns="91440" tIns="45720" rIns="91440" bIns="45720">
            <a:spAutoFit/>
          </a:bodyPr>
          <a:lstStyle/>
          <a:p>
            <a:pPr algn="ctr"/>
            <a:r>
              <a:rPr lang="en-GB"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OVERVIEW</a:t>
            </a:r>
          </a:p>
        </p:txBody>
      </p:sp>
      <p:sp>
        <p:nvSpPr>
          <p:cNvPr id="4" name="TextBox 3">
            <a:extLst>
              <a:ext uri="{FF2B5EF4-FFF2-40B4-BE49-F238E27FC236}">
                <a16:creationId xmlns:a16="http://schemas.microsoft.com/office/drawing/2014/main" id="{E12F470A-573B-5F98-25DD-7412712695C6}"/>
              </a:ext>
            </a:extLst>
          </p:cNvPr>
          <p:cNvSpPr txBox="1"/>
          <p:nvPr/>
        </p:nvSpPr>
        <p:spPr>
          <a:xfrm>
            <a:off x="-1485899" y="6356350"/>
            <a:ext cx="10210800" cy="338554"/>
          </a:xfrm>
          <a:prstGeom prst="rect">
            <a:avLst/>
          </a:prstGeom>
          <a:noFill/>
        </p:spPr>
        <p:txBody>
          <a:bodyPr wrap="square" rtlCol="0">
            <a:spAutoFit/>
          </a:bodyPr>
          <a:lstStyle/>
          <a:p>
            <a:r>
              <a:rPr lang="en-US" sz="800" dirty="0"/>
              <a:t>Image :https://</a:t>
            </a:r>
            <a:r>
              <a:rPr lang="en-US" sz="800" dirty="0" err="1"/>
              <a:t>stock.adobe.com</a:t>
            </a:r>
            <a:r>
              <a:rPr lang="en-US" sz="800" dirty="0"/>
              <a:t>/de/images/illustration-abstraction-of-descriptive-statistics-business-concept-stats-of-stock-market-graph-isolated-on-blue-background/387901017?as_campaign=ftmigration2&amp;as_channel=</a:t>
            </a:r>
            <a:r>
              <a:rPr lang="en-US" sz="800" dirty="0" err="1"/>
              <a:t>dpcft&amp;as_campclass</a:t>
            </a:r>
            <a:r>
              <a:rPr lang="en-US" sz="800" dirty="0"/>
              <a:t>=</a:t>
            </a:r>
            <a:r>
              <a:rPr lang="en-US" sz="800" dirty="0" err="1"/>
              <a:t>brand&amp;as_source</a:t>
            </a:r>
            <a:r>
              <a:rPr lang="en-US" sz="800" dirty="0"/>
              <a:t>=</a:t>
            </a:r>
            <a:r>
              <a:rPr lang="en-US" sz="800" dirty="0" err="1"/>
              <a:t>ft_web&amp;as_camptype</a:t>
            </a:r>
            <a:r>
              <a:rPr lang="en-US" sz="800" dirty="0"/>
              <a:t>=</a:t>
            </a:r>
            <a:r>
              <a:rPr lang="en-US" sz="800" dirty="0" err="1"/>
              <a:t>acquisition&amp;as_audience</a:t>
            </a:r>
            <a:r>
              <a:rPr lang="en-US" sz="800" dirty="0"/>
              <a:t>=</a:t>
            </a:r>
            <a:r>
              <a:rPr lang="en-US" sz="800" dirty="0" err="1"/>
              <a:t>users&amp;as_content</a:t>
            </a:r>
            <a:r>
              <a:rPr lang="en-US" sz="800" dirty="0"/>
              <a:t>=</a:t>
            </a:r>
            <a:r>
              <a:rPr lang="en-US" sz="800" dirty="0" err="1"/>
              <a:t>closure_asset</a:t>
            </a:r>
            <a:r>
              <a:rPr lang="en-US" sz="800" dirty="0"/>
              <a:t>-detail-page</a:t>
            </a:r>
          </a:p>
        </p:txBody>
      </p:sp>
    </p:spTree>
    <p:extLst>
      <p:ext uri="{BB962C8B-B14F-4D97-AF65-F5344CB8AC3E}">
        <p14:creationId xmlns:p14="http://schemas.microsoft.com/office/powerpoint/2010/main" val="1276024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12739"/>
          </a:schemeClr>
        </a:solidFill>
        <a:effectLst/>
      </p:bgPr>
    </p:bg>
    <p:spTree>
      <p:nvGrpSpPr>
        <p:cNvPr id="1" name=""/>
        <p:cNvGrpSpPr/>
        <p:nvPr/>
      </p:nvGrpSpPr>
      <p:grpSpPr>
        <a:xfrm>
          <a:off x="0" y="0"/>
          <a:ext cx="0" cy="0"/>
          <a:chOff x="0" y="0"/>
          <a:chExt cx="0" cy="0"/>
        </a:xfrm>
      </p:grpSpPr>
      <p:sp>
        <p:nvSpPr>
          <p:cNvPr id="5142" name="Rectangle 51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0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Rectangle 513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FAB33D3-8603-C264-69E9-DD28C57AF0FE}"/>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smtClean="0">
                <a:solidFill>
                  <a:srgbClr val="FFFFFF"/>
                </a:solidFill>
              </a:rPr>
              <a:pPr>
                <a:spcAft>
                  <a:spcPts val="600"/>
                </a:spcAft>
              </a:pPr>
              <a:t>11</a:t>
            </a:fld>
            <a:endParaRPr lang="en-CA">
              <a:solidFill>
                <a:srgbClr val="FFFFFF"/>
              </a:solidFill>
            </a:endParaRPr>
          </a:p>
        </p:txBody>
      </p:sp>
      <p:sp>
        <p:nvSpPr>
          <p:cNvPr id="6" name="TextBox 5">
            <a:extLst>
              <a:ext uri="{FF2B5EF4-FFF2-40B4-BE49-F238E27FC236}">
                <a16:creationId xmlns:a16="http://schemas.microsoft.com/office/drawing/2014/main" id="{6D8A2EC0-0ACD-29E9-EC14-A00A97D6AD64}"/>
              </a:ext>
            </a:extLst>
          </p:cNvPr>
          <p:cNvSpPr txBox="1"/>
          <p:nvPr/>
        </p:nvSpPr>
        <p:spPr>
          <a:xfrm>
            <a:off x="1700213" y="6428581"/>
            <a:ext cx="3474028"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www.slidebackground.com</a:t>
            </a:r>
            <a:r>
              <a:rPr lang="en-US" sz="1000" dirty="0">
                <a:solidFill>
                  <a:schemeClr val="bg1"/>
                </a:solidFill>
              </a:rPr>
              <a:t>/collection/statistics</a:t>
            </a:r>
          </a:p>
        </p:txBody>
      </p:sp>
      <p:pic>
        <p:nvPicPr>
          <p:cNvPr id="4" name="Picture 3">
            <a:extLst>
              <a:ext uri="{FF2B5EF4-FFF2-40B4-BE49-F238E27FC236}">
                <a16:creationId xmlns:a16="http://schemas.microsoft.com/office/drawing/2014/main" id="{432B7496-0D46-9BE5-15F3-279FADF0ECDC}"/>
              </a:ext>
            </a:extLst>
          </p:cNvPr>
          <p:cNvPicPr>
            <a:picLocks noChangeAspect="1"/>
          </p:cNvPicPr>
          <p:nvPr/>
        </p:nvPicPr>
        <p:blipFill>
          <a:blip r:embed="rId2">
            <a:alphaModFix amt="17000"/>
          </a:blip>
          <a:stretch>
            <a:fillRect/>
          </a:stretch>
        </p:blipFill>
        <p:spPr>
          <a:xfrm>
            <a:off x="477013" y="480060"/>
            <a:ext cx="11237976" cy="5825649"/>
          </a:xfrm>
          <a:prstGeom prst="rect">
            <a:avLst/>
          </a:prstGeom>
        </p:spPr>
      </p:pic>
      <p:sp>
        <p:nvSpPr>
          <p:cNvPr id="23" name="Rectangle 22">
            <a:extLst>
              <a:ext uri="{FF2B5EF4-FFF2-40B4-BE49-F238E27FC236}">
                <a16:creationId xmlns:a16="http://schemas.microsoft.com/office/drawing/2014/main" id="{DBF60350-D4AC-8252-795D-4C80C0767780}"/>
              </a:ext>
            </a:extLst>
          </p:cNvPr>
          <p:cNvSpPr/>
          <p:nvPr/>
        </p:nvSpPr>
        <p:spPr>
          <a:xfrm>
            <a:off x="602823" y="848221"/>
            <a:ext cx="4356962" cy="707886"/>
          </a:xfrm>
          <a:prstGeom prst="rect">
            <a:avLst/>
          </a:prstGeom>
          <a:noFill/>
        </p:spPr>
        <p:txBody>
          <a:bodyPr wrap="non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Economic Indicators</a:t>
            </a:r>
          </a:p>
        </p:txBody>
      </p:sp>
      <p:sp>
        <p:nvSpPr>
          <p:cNvPr id="24" name="Rectangle 23">
            <a:extLst>
              <a:ext uri="{FF2B5EF4-FFF2-40B4-BE49-F238E27FC236}">
                <a16:creationId xmlns:a16="http://schemas.microsoft.com/office/drawing/2014/main" id="{ADA2A516-B9A7-A897-7277-88CAFEC14807}"/>
              </a:ext>
            </a:extLst>
          </p:cNvPr>
          <p:cNvSpPr/>
          <p:nvPr/>
        </p:nvSpPr>
        <p:spPr>
          <a:xfrm>
            <a:off x="5874185" y="848221"/>
            <a:ext cx="5474313" cy="1938992"/>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Crucial for country’s policy and decision making </a:t>
            </a:r>
          </a:p>
        </p:txBody>
      </p:sp>
      <p:pic>
        <p:nvPicPr>
          <p:cNvPr id="25" name="Graphic 24" descr="Arrow Right with solid fill">
            <a:extLst>
              <a:ext uri="{FF2B5EF4-FFF2-40B4-BE49-F238E27FC236}">
                <a16:creationId xmlns:a16="http://schemas.microsoft.com/office/drawing/2014/main" id="{ED1A3D90-5F83-3D45-450D-779849F3FA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5595" y="848221"/>
            <a:ext cx="914400" cy="914400"/>
          </a:xfrm>
          <a:prstGeom prst="rect">
            <a:avLst/>
          </a:prstGeom>
        </p:spPr>
      </p:pic>
      <p:sp>
        <p:nvSpPr>
          <p:cNvPr id="26" name="Rectangle 25">
            <a:extLst>
              <a:ext uri="{FF2B5EF4-FFF2-40B4-BE49-F238E27FC236}">
                <a16:creationId xmlns:a16="http://schemas.microsoft.com/office/drawing/2014/main" id="{E0E01E57-6A78-3CC0-076C-313A2FDF465F}"/>
              </a:ext>
            </a:extLst>
          </p:cNvPr>
          <p:cNvSpPr/>
          <p:nvPr/>
        </p:nvSpPr>
        <p:spPr>
          <a:xfrm>
            <a:off x="1897932" y="2854900"/>
            <a:ext cx="1239443" cy="707886"/>
          </a:xfrm>
          <a:prstGeom prst="rect">
            <a:avLst/>
          </a:prstGeom>
          <a:noFill/>
        </p:spPr>
        <p:txBody>
          <a:bodyPr wrap="non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Issue</a:t>
            </a:r>
          </a:p>
        </p:txBody>
      </p:sp>
      <p:sp>
        <p:nvSpPr>
          <p:cNvPr id="27" name="Rectangle 26">
            <a:extLst>
              <a:ext uri="{FF2B5EF4-FFF2-40B4-BE49-F238E27FC236}">
                <a16:creationId xmlns:a16="http://schemas.microsoft.com/office/drawing/2014/main" id="{2C1F64F8-D640-FC81-EDE2-0CD2854FCB65}"/>
              </a:ext>
            </a:extLst>
          </p:cNvPr>
          <p:cNvSpPr/>
          <p:nvPr/>
        </p:nvSpPr>
        <p:spPr>
          <a:xfrm>
            <a:off x="-219502" y="4549527"/>
            <a:ext cx="5474313" cy="707886"/>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Aim</a:t>
            </a:r>
          </a:p>
        </p:txBody>
      </p:sp>
      <p:pic>
        <p:nvPicPr>
          <p:cNvPr id="28" name="Graphic 27" descr="Arrow Right with solid fill">
            <a:extLst>
              <a:ext uri="{FF2B5EF4-FFF2-40B4-BE49-F238E27FC236}">
                <a16:creationId xmlns:a16="http://schemas.microsoft.com/office/drawing/2014/main" id="{8EFB8039-3FF9-150A-18DF-92ACA00B6D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2192" y="2795318"/>
            <a:ext cx="914400" cy="914400"/>
          </a:xfrm>
          <a:prstGeom prst="rect">
            <a:avLst/>
          </a:prstGeom>
        </p:spPr>
      </p:pic>
      <p:pic>
        <p:nvPicPr>
          <p:cNvPr id="29" name="Graphic 28" descr="Arrow Right with solid fill">
            <a:extLst>
              <a:ext uri="{FF2B5EF4-FFF2-40B4-BE49-F238E27FC236}">
                <a16:creationId xmlns:a16="http://schemas.microsoft.com/office/drawing/2014/main" id="{21E81829-C3E5-2A08-67B9-14A997A0F4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9785" y="4446270"/>
            <a:ext cx="914400" cy="914400"/>
          </a:xfrm>
          <a:prstGeom prst="rect">
            <a:avLst/>
          </a:prstGeom>
        </p:spPr>
      </p:pic>
      <p:sp>
        <p:nvSpPr>
          <p:cNvPr id="30" name="Rectangle 29">
            <a:extLst>
              <a:ext uri="{FF2B5EF4-FFF2-40B4-BE49-F238E27FC236}">
                <a16:creationId xmlns:a16="http://schemas.microsoft.com/office/drawing/2014/main" id="{4CDB5CBD-E74E-C663-0F84-E86463871B67}"/>
              </a:ext>
            </a:extLst>
          </p:cNvPr>
          <p:cNvSpPr/>
          <p:nvPr/>
        </p:nvSpPr>
        <p:spPr>
          <a:xfrm>
            <a:off x="5976342" y="2892067"/>
            <a:ext cx="5474313" cy="707886"/>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Information contains lag</a:t>
            </a:r>
          </a:p>
        </p:txBody>
      </p:sp>
      <p:sp>
        <p:nvSpPr>
          <p:cNvPr id="31" name="Rectangle 30">
            <a:extLst>
              <a:ext uri="{FF2B5EF4-FFF2-40B4-BE49-F238E27FC236}">
                <a16:creationId xmlns:a16="http://schemas.microsoft.com/office/drawing/2014/main" id="{2BE658F3-BD7B-687C-1221-E3510BF406CC}"/>
              </a:ext>
            </a:extLst>
          </p:cNvPr>
          <p:cNvSpPr/>
          <p:nvPr/>
        </p:nvSpPr>
        <p:spPr>
          <a:xfrm>
            <a:off x="5976342" y="4280833"/>
            <a:ext cx="5474313" cy="1938992"/>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Develop model to nowcast indicators using Google Trends </a:t>
            </a:r>
          </a:p>
        </p:txBody>
      </p:sp>
    </p:spTree>
    <p:extLst>
      <p:ext uri="{BB962C8B-B14F-4D97-AF65-F5344CB8AC3E}">
        <p14:creationId xmlns:p14="http://schemas.microsoft.com/office/powerpoint/2010/main" val="238762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The Latest Online Growth Statistics">
            <a:extLst>
              <a:ext uri="{FF2B5EF4-FFF2-40B4-BE49-F238E27FC236}">
                <a16:creationId xmlns:a16="http://schemas.microsoft.com/office/drawing/2014/main" id="{1F2E34FE-93AD-3698-2033-F32F536E2E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27821" y="648759"/>
            <a:ext cx="5587167"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12</a:t>
            </a:fld>
            <a:endParaRPr lang="en-CA">
              <a:solidFill>
                <a:srgbClr val="FFFFFF"/>
              </a:solidFill>
            </a:endParaRPr>
          </a:p>
        </p:txBody>
      </p:sp>
      <p:graphicFrame>
        <p:nvGraphicFramePr>
          <p:cNvPr id="3" name="Diagram 2">
            <a:extLst>
              <a:ext uri="{FF2B5EF4-FFF2-40B4-BE49-F238E27FC236}">
                <a16:creationId xmlns:a16="http://schemas.microsoft.com/office/drawing/2014/main" id="{4EB404DB-BA57-2A9B-3AFC-8875A1BD1CA5}"/>
              </a:ext>
            </a:extLst>
          </p:cNvPr>
          <p:cNvGraphicFramePr/>
          <p:nvPr>
            <p:extLst>
              <p:ext uri="{D42A27DB-BD31-4B8C-83A1-F6EECF244321}">
                <p14:modId xmlns:p14="http://schemas.microsoft.com/office/powerpoint/2010/main" val="2181126340"/>
              </p:ext>
            </p:extLst>
          </p:nvPr>
        </p:nvGraphicFramePr>
        <p:xfrm>
          <a:off x="660399" y="490644"/>
          <a:ext cx="8640763" cy="5865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53876DB9-D208-01F3-9C7D-A67C1CCE23BA}"/>
              </a:ext>
            </a:extLst>
          </p:cNvPr>
          <p:cNvSpPr txBox="1"/>
          <p:nvPr/>
        </p:nvSpPr>
        <p:spPr>
          <a:xfrm>
            <a:off x="285750" y="6515100"/>
            <a:ext cx="5133136" cy="400110"/>
          </a:xfrm>
          <a:prstGeom prst="rect">
            <a:avLst/>
          </a:prstGeom>
          <a:noFill/>
        </p:spPr>
        <p:txBody>
          <a:bodyPr wrap="none" rtlCol="0">
            <a:spAutoFit/>
          </a:bodyPr>
          <a:lstStyle/>
          <a:p>
            <a:r>
              <a:rPr lang="en-US" sz="1000" dirty="0">
                <a:solidFill>
                  <a:schemeClr val="bg1"/>
                </a:solidFill>
              </a:rPr>
              <a:t>Image : </a:t>
            </a:r>
            <a:r>
              <a:rPr lang="en-US" sz="1000" dirty="0">
                <a:solidFill>
                  <a:schemeClr val="bg1"/>
                </a:solidFill>
                <a:hlinkClick r:id="rId8">
                  <a:extLst>
                    <a:ext uri="{A12FA001-AC4F-418D-AE19-62706E023703}">
                      <ahyp:hlinkClr xmlns:ahyp="http://schemas.microsoft.com/office/drawing/2018/hyperlinkcolor" val="tx"/>
                    </a:ext>
                  </a:extLst>
                </a:hlinkClick>
              </a:rPr>
              <a:t>https://www.greenbiz.com/article/scaling-circular-economy-requires-digital-revolution</a:t>
            </a:r>
            <a:endParaRPr lang="en-US" sz="1000" dirty="0">
              <a:solidFill>
                <a:schemeClr val="bg1"/>
              </a:solidFill>
            </a:endParaRPr>
          </a:p>
          <a:p>
            <a:endParaRPr lang="en-US" sz="1000" dirty="0">
              <a:solidFill>
                <a:schemeClr val="bg1"/>
              </a:solidFill>
            </a:endParaRPr>
          </a:p>
        </p:txBody>
      </p:sp>
    </p:spTree>
    <p:extLst>
      <p:ext uri="{BB962C8B-B14F-4D97-AF65-F5344CB8AC3E}">
        <p14:creationId xmlns:p14="http://schemas.microsoft.com/office/powerpoint/2010/main" val="1101342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13</a:t>
            </a:fld>
            <a:endParaRPr lang="en-CA">
              <a:solidFill>
                <a:srgbClr val="FFFFFF"/>
              </a:solidFill>
            </a:endParaRPr>
          </a:p>
        </p:txBody>
      </p:sp>
      <p:pic>
        <p:nvPicPr>
          <p:cNvPr id="10242" name="Picture 2" descr="Confused Person Clipart Transparent Background - Confused Clipart Black And  White, HD Png Download , Transparent Png Image - PNGitem">
            <a:extLst>
              <a:ext uri="{FF2B5EF4-FFF2-40B4-BE49-F238E27FC236}">
                <a16:creationId xmlns:a16="http://schemas.microsoft.com/office/drawing/2014/main" id="{FF2D6617-A666-9EA4-2062-934B16AD7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8037" y="1012190"/>
            <a:ext cx="3908806" cy="45599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D899506-B285-246A-4A42-9DBAFEA76291}"/>
              </a:ext>
            </a:extLst>
          </p:cNvPr>
          <p:cNvSpPr/>
          <p:nvPr/>
        </p:nvSpPr>
        <p:spPr>
          <a:xfrm>
            <a:off x="725968" y="2095798"/>
            <a:ext cx="6335517" cy="2554545"/>
          </a:xfrm>
          <a:prstGeom prst="rect">
            <a:avLst/>
          </a:prstGeom>
          <a:noFill/>
        </p:spPr>
        <p:txBody>
          <a:bodyPr wrap="none" lIns="91440" tIns="45720" rIns="91440" bIns="45720">
            <a:spAutoFit/>
          </a:bodyPr>
          <a:lstStyle/>
          <a:p>
            <a:pPr algn="ctr"/>
            <a:r>
              <a:rPr lang="en-GB"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is Lag in </a:t>
            </a:r>
          </a:p>
          <a:p>
            <a:pPr algn="ctr"/>
            <a:r>
              <a:rPr lang="en-GB"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Information ?</a:t>
            </a:r>
          </a:p>
        </p:txBody>
      </p:sp>
      <p:sp>
        <p:nvSpPr>
          <p:cNvPr id="6" name="TextBox 5">
            <a:extLst>
              <a:ext uri="{FF2B5EF4-FFF2-40B4-BE49-F238E27FC236}">
                <a16:creationId xmlns:a16="http://schemas.microsoft.com/office/drawing/2014/main" id="{6D77C01D-E8DA-2F03-2216-A84B4B0779F4}"/>
              </a:ext>
            </a:extLst>
          </p:cNvPr>
          <p:cNvSpPr txBox="1"/>
          <p:nvPr/>
        </p:nvSpPr>
        <p:spPr>
          <a:xfrm>
            <a:off x="1385888" y="6557963"/>
            <a:ext cx="6742551"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www.pngitem.com</a:t>
            </a:r>
            <a:r>
              <a:rPr lang="en-US" sz="1000" dirty="0">
                <a:solidFill>
                  <a:schemeClr val="bg1"/>
                </a:solidFill>
              </a:rPr>
              <a:t>/middle/TiRmRm_confused-person-clipart-transparent-background-confused-clipart-black/</a:t>
            </a:r>
          </a:p>
        </p:txBody>
      </p:sp>
    </p:spTree>
    <p:extLst>
      <p:ext uri="{BB962C8B-B14F-4D97-AF65-F5344CB8AC3E}">
        <p14:creationId xmlns:p14="http://schemas.microsoft.com/office/powerpoint/2010/main" val="4071207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14</a:t>
            </a:fld>
            <a:endParaRPr lang="en-CA">
              <a:solidFill>
                <a:srgbClr val="FFFFFF"/>
              </a:solidFill>
            </a:endParaRPr>
          </a:p>
        </p:txBody>
      </p:sp>
      <p:sp>
        <p:nvSpPr>
          <p:cNvPr id="7" name="TextBox 6">
            <a:extLst>
              <a:ext uri="{FF2B5EF4-FFF2-40B4-BE49-F238E27FC236}">
                <a16:creationId xmlns:a16="http://schemas.microsoft.com/office/drawing/2014/main" id="{0B1A4C2A-9F83-A780-EBCA-0A04D0D72149}"/>
              </a:ext>
            </a:extLst>
          </p:cNvPr>
          <p:cNvSpPr txBox="1"/>
          <p:nvPr/>
        </p:nvSpPr>
        <p:spPr>
          <a:xfrm>
            <a:off x="729005" y="763890"/>
            <a:ext cx="9439214" cy="523220"/>
          </a:xfrm>
          <a:prstGeom prst="rect">
            <a:avLst/>
          </a:prstGeom>
          <a:noFill/>
        </p:spPr>
        <p:txBody>
          <a:bodyPr wrap="square">
            <a:spAutoFit/>
          </a:bodyPr>
          <a:lstStyle/>
          <a:p>
            <a:r>
              <a:rPr lang="en-IN" sz="2800" b="1" dirty="0"/>
              <a:t>Retail Trade Sales (RTS) monthly (x 1,000</a:t>
            </a:r>
            <a:r>
              <a:rPr lang="en-IN" sz="2800" dirty="0"/>
              <a:t>) </a:t>
            </a:r>
          </a:p>
        </p:txBody>
      </p:sp>
      <p:pic>
        <p:nvPicPr>
          <p:cNvPr id="8" name="Picture 2">
            <a:extLst>
              <a:ext uri="{FF2B5EF4-FFF2-40B4-BE49-F238E27FC236}">
                <a16:creationId xmlns:a16="http://schemas.microsoft.com/office/drawing/2014/main" id="{F0B15918-C261-3BA6-01AA-BCCCDF109A74}"/>
              </a:ext>
            </a:extLst>
          </p:cNvPr>
          <p:cNvPicPr>
            <a:picLocks noChangeAspect="1" noChangeArrowheads="1"/>
          </p:cNvPicPr>
          <p:nvPr/>
        </p:nvPicPr>
        <p:blipFill>
          <a:blip r:embed="rId2"/>
          <a:srcRect l="16471" t="62500" r="15995" b="21875"/>
          <a:stretch>
            <a:fillRect/>
          </a:stretch>
        </p:blipFill>
        <p:spPr bwMode="auto">
          <a:xfrm>
            <a:off x="829340" y="1621069"/>
            <a:ext cx="10524460" cy="1559344"/>
          </a:xfrm>
          <a:prstGeom prst="rect">
            <a:avLst/>
          </a:prstGeom>
          <a:solidFill>
            <a:schemeClr val="bg1">
              <a:alpha val="45540"/>
            </a:schemeClr>
          </a:solidFill>
          <a:ln w="9525">
            <a:noFill/>
            <a:miter lim="800000"/>
            <a:headEnd/>
            <a:tailEnd/>
          </a:ln>
          <a:effectLst>
            <a:glow rad="127000">
              <a:schemeClr val="accent1">
                <a:alpha val="81000"/>
              </a:schemeClr>
            </a:glow>
            <a:outerShdw blurRad="50800" dist="50800" dir="5400000" algn="ctr" rotWithShape="0">
              <a:srgbClr val="000000">
                <a:alpha val="66195"/>
              </a:srgbClr>
            </a:outerShdw>
          </a:effectLst>
        </p:spPr>
      </p:pic>
      <p:sp>
        <p:nvSpPr>
          <p:cNvPr id="9" name="TextBox 8">
            <a:extLst>
              <a:ext uri="{FF2B5EF4-FFF2-40B4-BE49-F238E27FC236}">
                <a16:creationId xmlns:a16="http://schemas.microsoft.com/office/drawing/2014/main" id="{5CEDA1BA-714A-DFBC-8058-E3A19959BD1B}"/>
              </a:ext>
            </a:extLst>
          </p:cNvPr>
          <p:cNvSpPr txBox="1"/>
          <p:nvPr/>
        </p:nvSpPr>
        <p:spPr>
          <a:xfrm>
            <a:off x="1020315" y="3879275"/>
            <a:ext cx="10151369" cy="2031325"/>
          </a:xfrm>
          <a:prstGeom prst="rect">
            <a:avLst/>
          </a:prstGeom>
          <a:noFill/>
        </p:spPr>
        <p:txBody>
          <a:bodyPr wrap="square">
            <a:spAutoFit/>
          </a:bodyPr>
          <a:lstStyle/>
          <a:p>
            <a:pPr>
              <a:spcAft>
                <a:spcPts val="1200"/>
              </a:spcAft>
            </a:pPr>
            <a:r>
              <a:rPr lang="en-IN" sz="2400" dirty="0"/>
              <a:t>No values for April and May 2022 – lag of 2 months</a:t>
            </a:r>
          </a:p>
          <a:p>
            <a:pPr>
              <a:spcAft>
                <a:spcPts val="1200"/>
              </a:spcAft>
            </a:pPr>
            <a:endParaRPr lang="en-IN" sz="2400" dirty="0"/>
          </a:p>
          <a:p>
            <a:pPr>
              <a:spcAft>
                <a:spcPts val="1200"/>
              </a:spcAft>
            </a:pPr>
            <a:r>
              <a:rPr lang="en-IN" sz="2400" dirty="0"/>
              <a:t> </a:t>
            </a:r>
            <a:r>
              <a:rPr lang="en-IN" sz="2400" b="1" dirty="0"/>
              <a:t>Solution</a:t>
            </a:r>
            <a:r>
              <a:rPr lang="en-IN" sz="2400" dirty="0"/>
              <a:t>: Use alternate data source to estimate current period indicators</a:t>
            </a:r>
          </a:p>
          <a:p>
            <a:pPr>
              <a:spcAft>
                <a:spcPts val="1200"/>
              </a:spcAft>
            </a:pPr>
            <a:r>
              <a:rPr lang="en-IN" sz="2400" b="1" dirty="0"/>
              <a:t>Alternate data source</a:t>
            </a:r>
            <a:r>
              <a:rPr lang="en-IN" sz="2400" dirty="0"/>
              <a:t>: Google Trends</a:t>
            </a:r>
          </a:p>
        </p:txBody>
      </p:sp>
    </p:spTree>
    <p:extLst>
      <p:ext uri="{BB962C8B-B14F-4D97-AF65-F5344CB8AC3E}">
        <p14:creationId xmlns:p14="http://schemas.microsoft.com/office/powerpoint/2010/main" val="1509032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4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323" name="Straight Connector 1332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3E4F5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899506-B285-246A-4A42-9DBAFEA76291}"/>
              </a:ext>
            </a:extLst>
          </p:cNvPr>
          <p:cNvSpPr/>
          <p:nvPr/>
        </p:nvSpPr>
        <p:spPr>
          <a:xfrm>
            <a:off x="1112520" y="3467099"/>
            <a:ext cx="9966960" cy="2415917"/>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7200" b="1" cap="none" spc="0" dirty="0">
                <a:ln w="13462">
                  <a:solidFill>
                    <a:schemeClr val="bg1"/>
                  </a:solidFill>
                  <a:prstDash val="solid"/>
                </a:ln>
                <a:solidFill>
                  <a:srgbClr val="3E4F51"/>
                </a:solidFill>
                <a:effectLst>
                  <a:outerShdw dist="38100" dir="2700000" algn="bl" rotWithShape="0">
                    <a:schemeClr val="accent5"/>
                  </a:outerShdw>
                </a:effectLst>
                <a:latin typeface="+mj-lt"/>
                <a:ea typeface="+mj-ea"/>
                <a:cs typeface="+mj-cs"/>
              </a:rPr>
              <a:t>What are </a:t>
            </a:r>
          </a:p>
          <a:p>
            <a:pPr algn="ctr">
              <a:lnSpc>
                <a:spcPct val="90000"/>
              </a:lnSpc>
              <a:spcBef>
                <a:spcPct val="0"/>
              </a:spcBef>
              <a:spcAft>
                <a:spcPts val="600"/>
              </a:spcAft>
            </a:pPr>
            <a:r>
              <a:rPr lang="en-US" sz="7200" b="1" dirty="0">
                <a:ln w="13462">
                  <a:solidFill>
                    <a:schemeClr val="bg1"/>
                  </a:solidFill>
                  <a:prstDash val="solid"/>
                </a:ln>
                <a:solidFill>
                  <a:srgbClr val="3E4F51"/>
                </a:solidFill>
                <a:effectLst>
                  <a:outerShdw dist="38100" dir="2700000" algn="bl" rotWithShape="0">
                    <a:schemeClr val="accent5"/>
                  </a:outerShdw>
                </a:effectLst>
                <a:latin typeface="+mj-lt"/>
                <a:ea typeface="+mj-ea"/>
                <a:cs typeface="+mj-cs"/>
              </a:rPr>
              <a:t>Google Trends</a:t>
            </a:r>
            <a:r>
              <a:rPr lang="en-US" sz="7200" b="1" cap="none" spc="0" dirty="0">
                <a:ln w="13462">
                  <a:solidFill>
                    <a:schemeClr val="bg1"/>
                  </a:solidFill>
                  <a:prstDash val="solid"/>
                </a:ln>
                <a:solidFill>
                  <a:srgbClr val="3E4F51"/>
                </a:solidFill>
                <a:effectLst>
                  <a:outerShdw dist="38100" dir="2700000" algn="bl" rotWithShape="0">
                    <a:schemeClr val="accent5"/>
                  </a:outerShdw>
                </a:effectLst>
                <a:latin typeface="+mj-lt"/>
                <a:ea typeface="+mj-ea"/>
                <a:cs typeface="+mj-cs"/>
              </a:rPr>
              <a:t> ?</a:t>
            </a:r>
          </a:p>
        </p:txBody>
      </p:sp>
      <p:pic>
        <p:nvPicPr>
          <p:cNvPr id="13314" name="Picture 2" descr="What Does A Value Of 100 Mean In Google Trends? – The Nina">
            <a:extLst>
              <a:ext uri="{FF2B5EF4-FFF2-40B4-BE49-F238E27FC236}">
                <a16:creationId xmlns:a16="http://schemas.microsoft.com/office/drawing/2014/main" id="{CFBA4DB3-7A66-E061-29D7-DDC9636410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4" r="1" b="1"/>
          <a:stretch/>
        </p:blipFill>
        <p:spPr bwMode="auto">
          <a:xfrm>
            <a:off x="243840" y="256540"/>
            <a:ext cx="11704320" cy="317246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259585"/>
            <a:ext cx="2743200" cy="365125"/>
          </a:xfrm>
        </p:spPr>
        <p:txBody>
          <a:bodyPr vert="horz" lIns="91440" tIns="45720" rIns="91440" bIns="45720" rtlCol="0" anchor="ctr">
            <a:normAutofit/>
          </a:bodyPr>
          <a:lstStyle/>
          <a:p>
            <a:pPr>
              <a:spcAft>
                <a:spcPts val="600"/>
              </a:spcAft>
              <a:defRPr/>
            </a:pPr>
            <a:fld id="{76B8FEF2-1166-4001-8604-5999A6307F98}" type="slidenum">
              <a:rPr lang="en-US">
                <a:solidFill>
                  <a:schemeClr val="accent1"/>
                </a:solidFill>
                <a:latin typeface="Calibri" panose="020F0502020204030204"/>
              </a:rPr>
              <a:pPr>
                <a:spcAft>
                  <a:spcPts val="600"/>
                </a:spcAft>
                <a:defRPr/>
              </a:pPr>
              <a:t>15</a:t>
            </a:fld>
            <a:endParaRPr lang="en-US">
              <a:solidFill>
                <a:schemeClr val="accent1"/>
              </a:solidFill>
              <a:latin typeface="Calibri" panose="020F0502020204030204"/>
            </a:endParaRPr>
          </a:p>
        </p:txBody>
      </p:sp>
      <p:sp>
        <p:nvSpPr>
          <p:cNvPr id="3" name="TextBox 2">
            <a:extLst>
              <a:ext uri="{FF2B5EF4-FFF2-40B4-BE49-F238E27FC236}">
                <a16:creationId xmlns:a16="http://schemas.microsoft.com/office/drawing/2014/main" id="{66B2673D-CA95-07B2-261A-B81D367385A2}"/>
              </a:ext>
            </a:extLst>
          </p:cNvPr>
          <p:cNvSpPr txBox="1"/>
          <p:nvPr/>
        </p:nvSpPr>
        <p:spPr>
          <a:xfrm>
            <a:off x="1112520" y="6259585"/>
            <a:ext cx="4610558" cy="246221"/>
          </a:xfrm>
          <a:prstGeom prst="rect">
            <a:avLst/>
          </a:prstGeom>
          <a:noFill/>
        </p:spPr>
        <p:txBody>
          <a:bodyPr wrap="none" rtlCol="0">
            <a:spAutoFit/>
          </a:bodyPr>
          <a:lstStyle/>
          <a:p>
            <a:r>
              <a:rPr lang="en-US" sz="1000" dirty="0"/>
              <a:t>Image: https://</a:t>
            </a:r>
            <a:r>
              <a:rPr lang="en-US" sz="1000" dirty="0" err="1"/>
              <a:t>www.thenina.com</a:t>
            </a:r>
            <a:r>
              <a:rPr lang="en-US" sz="1000" dirty="0"/>
              <a:t>/what-does-a-value-of-100-mean-in-google-trends/</a:t>
            </a:r>
          </a:p>
        </p:txBody>
      </p:sp>
    </p:spTree>
    <p:extLst>
      <p:ext uri="{BB962C8B-B14F-4D97-AF65-F5344CB8AC3E}">
        <p14:creationId xmlns:p14="http://schemas.microsoft.com/office/powerpoint/2010/main" val="3214106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16</a:t>
            </a:fld>
            <a:endParaRPr lang="en-CA">
              <a:solidFill>
                <a:srgbClr val="FFFFFF"/>
              </a:solidFill>
            </a:endParaRPr>
          </a:p>
        </p:txBody>
      </p:sp>
      <p:pic>
        <p:nvPicPr>
          <p:cNvPr id="3" name="Picture 2">
            <a:extLst>
              <a:ext uri="{FF2B5EF4-FFF2-40B4-BE49-F238E27FC236}">
                <a16:creationId xmlns:a16="http://schemas.microsoft.com/office/drawing/2014/main" id="{62307D42-EFB3-0B31-F15C-DF590F6A1D58}"/>
              </a:ext>
            </a:extLst>
          </p:cNvPr>
          <p:cNvPicPr>
            <a:picLocks noChangeAspect="1"/>
          </p:cNvPicPr>
          <p:nvPr/>
        </p:nvPicPr>
        <p:blipFill>
          <a:blip r:embed="rId2"/>
          <a:stretch>
            <a:fillRect/>
          </a:stretch>
        </p:blipFill>
        <p:spPr>
          <a:xfrm>
            <a:off x="1054100" y="852805"/>
            <a:ext cx="10460960" cy="5130800"/>
          </a:xfrm>
          <a:prstGeom prst="rect">
            <a:avLst/>
          </a:prstGeom>
        </p:spPr>
      </p:pic>
    </p:spTree>
    <p:extLst>
      <p:ext uri="{BB962C8B-B14F-4D97-AF65-F5344CB8AC3E}">
        <p14:creationId xmlns:p14="http://schemas.microsoft.com/office/powerpoint/2010/main" val="2412900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6388" name="Picture 4" descr="12 Ways to Use Google Trends for SEO">
            <a:extLst>
              <a:ext uri="{FF2B5EF4-FFF2-40B4-BE49-F238E27FC236}">
                <a16:creationId xmlns:a16="http://schemas.microsoft.com/office/drawing/2014/main" id="{0E412CCF-78F3-154E-17ED-AA76F935B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39"/>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515390"/>
            <a:ext cx="2743200" cy="365125"/>
          </a:xfrm>
        </p:spPr>
        <p:txBody>
          <a:bodyPr>
            <a:normAutofit/>
          </a:bodyPr>
          <a:lstStyle/>
          <a:p>
            <a:pPr>
              <a:spcAft>
                <a:spcPts val="600"/>
              </a:spcAft>
            </a:pPr>
            <a:fld id="{76B8FEF2-1166-4001-8604-5999A6307F98}" type="slidenum">
              <a:rPr lang="en-CA">
                <a:solidFill>
                  <a:schemeClr val="tx1">
                    <a:tint val="75000"/>
                    <a:alpha val="80000"/>
                  </a:schemeClr>
                </a:solidFill>
              </a:rPr>
              <a:pPr>
                <a:spcAft>
                  <a:spcPts val="600"/>
                </a:spcAft>
              </a:pPr>
              <a:t>17</a:t>
            </a:fld>
            <a:endParaRPr lang="en-CA">
              <a:solidFill>
                <a:schemeClr val="tx1">
                  <a:tint val="75000"/>
                  <a:alpha val="80000"/>
                </a:schemeClr>
              </a:solidFill>
            </a:endParaRPr>
          </a:p>
        </p:txBody>
      </p:sp>
      <p:sp>
        <p:nvSpPr>
          <p:cNvPr id="4" name="TextBox 3">
            <a:extLst>
              <a:ext uri="{FF2B5EF4-FFF2-40B4-BE49-F238E27FC236}">
                <a16:creationId xmlns:a16="http://schemas.microsoft.com/office/drawing/2014/main" id="{9BCDD86D-368D-A4A8-C097-125CDAFF14AA}"/>
              </a:ext>
            </a:extLst>
          </p:cNvPr>
          <p:cNvSpPr txBox="1"/>
          <p:nvPr/>
        </p:nvSpPr>
        <p:spPr>
          <a:xfrm>
            <a:off x="429954" y="1743407"/>
            <a:ext cx="2031325" cy="1200329"/>
          </a:xfrm>
          <a:prstGeom prst="rect">
            <a:avLst/>
          </a:prstGeom>
          <a:noFill/>
        </p:spPr>
        <p:txBody>
          <a:bodyPr wrap="none" rtlCol="0">
            <a:spAutoFit/>
          </a:bodyPr>
          <a:lstStyle/>
          <a:p>
            <a:r>
              <a:rPr lang="en-US" sz="7200" dirty="0">
                <a:solidFill>
                  <a:schemeClr val="tx2">
                    <a:lumMod val="50000"/>
                  </a:schemeClr>
                </a:solidFill>
                <a:latin typeface="Arial" panose="020B0604020202020204" pitchFamily="34" charset="0"/>
                <a:cs typeface="Arial" panose="020B0604020202020204" pitchFamily="34" charset="0"/>
              </a:rPr>
              <a:t>Why</a:t>
            </a:r>
          </a:p>
        </p:txBody>
      </p:sp>
      <p:sp>
        <p:nvSpPr>
          <p:cNvPr id="9" name="TextBox 8">
            <a:extLst>
              <a:ext uri="{FF2B5EF4-FFF2-40B4-BE49-F238E27FC236}">
                <a16:creationId xmlns:a16="http://schemas.microsoft.com/office/drawing/2014/main" id="{3D601961-7744-3B8A-1BF4-E75CC6AC659F}"/>
              </a:ext>
            </a:extLst>
          </p:cNvPr>
          <p:cNvSpPr txBox="1"/>
          <p:nvPr/>
        </p:nvSpPr>
        <p:spPr>
          <a:xfrm>
            <a:off x="9982200" y="1888828"/>
            <a:ext cx="1620957" cy="1200329"/>
          </a:xfrm>
          <a:prstGeom prst="rect">
            <a:avLst/>
          </a:prstGeom>
          <a:noFill/>
        </p:spPr>
        <p:txBody>
          <a:bodyPr wrap="none" rtlCol="0">
            <a:spAutoFit/>
          </a:bodyPr>
          <a:lstStyle/>
          <a:p>
            <a:r>
              <a:rPr lang="en-US" sz="7200" dirty="0">
                <a:solidFill>
                  <a:schemeClr val="tx2">
                    <a:lumMod val="50000"/>
                  </a:schemeClr>
                </a:solidFill>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ECAFD4E0-6AED-BB92-6E6A-198F3C04D17F}"/>
              </a:ext>
            </a:extLst>
          </p:cNvPr>
          <p:cNvSpPr txBox="1"/>
          <p:nvPr/>
        </p:nvSpPr>
        <p:spPr>
          <a:xfrm>
            <a:off x="1983977" y="6100763"/>
            <a:ext cx="4112023"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www.searchenginejournal.com</a:t>
            </a:r>
            <a:r>
              <a:rPr lang="en-US" sz="1000" dirty="0">
                <a:solidFill>
                  <a:schemeClr val="bg1"/>
                </a:solidFill>
              </a:rPr>
              <a:t>/google-trends-</a:t>
            </a:r>
            <a:r>
              <a:rPr lang="en-US" sz="1000" dirty="0" err="1">
                <a:solidFill>
                  <a:schemeClr val="bg1"/>
                </a:solidFill>
              </a:rPr>
              <a:t>seo</a:t>
            </a:r>
            <a:r>
              <a:rPr lang="en-US" sz="1000" dirty="0">
                <a:solidFill>
                  <a:schemeClr val="bg1"/>
                </a:solidFill>
              </a:rPr>
              <a:t>/226809/</a:t>
            </a:r>
          </a:p>
        </p:txBody>
      </p:sp>
    </p:spTree>
    <p:extLst>
      <p:ext uri="{BB962C8B-B14F-4D97-AF65-F5344CB8AC3E}">
        <p14:creationId xmlns:p14="http://schemas.microsoft.com/office/powerpoint/2010/main" val="5151420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18</a:t>
            </a:fld>
            <a:endParaRPr lang="en-CA">
              <a:solidFill>
                <a:srgbClr val="FFFFFF"/>
              </a:solidFill>
            </a:endParaRPr>
          </a:p>
        </p:txBody>
      </p:sp>
      <p:sp>
        <p:nvSpPr>
          <p:cNvPr id="9" name="Rectangle: Rounded Corners 5">
            <a:extLst>
              <a:ext uri="{FF2B5EF4-FFF2-40B4-BE49-F238E27FC236}">
                <a16:creationId xmlns:a16="http://schemas.microsoft.com/office/drawing/2014/main" id="{1B3C4745-05B1-C438-29DB-ADABF2AD6F4C}"/>
              </a:ext>
            </a:extLst>
          </p:cNvPr>
          <p:cNvSpPr/>
          <p:nvPr/>
        </p:nvSpPr>
        <p:spPr>
          <a:xfrm>
            <a:off x="789212" y="1438134"/>
            <a:ext cx="3122912" cy="3720923"/>
          </a:xfrm>
          <a:prstGeom prst="roundRect">
            <a:avLst/>
          </a:prstGeom>
          <a:solidFill>
            <a:schemeClr val="accent1">
              <a:alpha val="20000"/>
            </a:schemeClr>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CA" sz="2400" dirty="0"/>
          </a:p>
        </p:txBody>
      </p:sp>
      <p:sp>
        <p:nvSpPr>
          <p:cNvPr id="10" name="TextBox 9">
            <a:extLst>
              <a:ext uri="{FF2B5EF4-FFF2-40B4-BE49-F238E27FC236}">
                <a16:creationId xmlns:a16="http://schemas.microsoft.com/office/drawing/2014/main" id="{F65E4B71-1958-EC8C-B2F9-6612A13CE53B}"/>
              </a:ext>
            </a:extLst>
          </p:cNvPr>
          <p:cNvSpPr txBox="1"/>
          <p:nvPr/>
        </p:nvSpPr>
        <p:spPr>
          <a:xfrm>
            <a:off x="878826" y="1698943"/>
            <a:ext cx="3033298" cy="1575816"/>
          </a:xfrm>
          <a:prstGeom prst="rect">
            <a:avLst/>
          </a:prstGeom>
          <a:noFill/>
        </p:spPr>
        <p:txBody>
          <a:bodyPr wrap="square">
            <a:spAutoFit/>
          </a:bodyPr>
          <a:lstStyle/>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r>
              <a:rPr kumimoji="0" lang="en-CA"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Available in real time</a:t>
            </a:r>
          </a:p>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11" name="TextBox 10">
            <a:extLst>
              <a:ext uri="{FF2B5EF4-FFF2-40B4-BE49-F238E27FC236}">
                <a16:creationId xmlns:a16="http://schemas.microsoft.com/office/drawing/2014/main" id="{372976F4-56B2-DC84-8E36-36868648E911}"/>
              </a:ext>
            </a:extLst>
          </p:cNvPr>
          <p:cNvSpPr txBox="1"/>
          <p:nvPr/>
        </p:nvSpPr>
        <p:spPr>
          <a:xfrm>
            <a:off x="841792" y="2733234"/>
            <a:ext cx="3172224" cy="1243417"/>
          </a:xfrm>
          <a:prstGeom prst="rect">
            <a:avLst/>
          </a:prstGeom>
          <a:noFill/>
        </p:spPr>
        <p:txBody>
          <a:bodyPr wrap="square">
            <a:spAutoFit/>
          </a:bodyPr>
          <a:lstStyle/>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r>
              <a:rPr lang="en-CA" sz="2400" dirty="0">
                <a:ln w="0"/>
                <a:solidFill>
                  <a:prstClr val="black"/>
                </a:solidFill>
                <a:effectLst>
                  <a:outerShdw blurRad="38100" dist="19050" dir="2700000" algn="tl" rotWithShape="0">
                    <a:prstClr val="black">
                      <a:alpha val="40000"/>
                    </a:prstClr>
                  </a:outerShdw>
                </a:effectLst>
                <a:latin typeface="Calibri"/>
              </a:rPr>
              <a:t>Search behaviors can </a:t>
            </a:r>
          </a:p>
          <a:p>
            <a:pPr marL="0" marR="0" lvl="0" indent="0" algn="l" defTabSz="914400" rtl="0" eaLnBrk="1" fontAlgn="auto" latinLnBrk="0" hangingPunct="1">
              <a:lnSpc>
                <a:spcPct val="90000"/>
              </a:lnSpc>
              <a:spcBef>
                <a:spcPct val="0"/>
              </a:spcBef>
              <a:spcAft>
                <a:spcPts val="600"/>
              </a:spcAft>
              <a:buClrTx/>
              <a:buSzTx/>
              <a:buFontTx/>
              <a:buNone/>
              <a:tabLst/>
              <a:defRPr/>
            </a:pPr>
            <a:r>
              <a:rPr lang="en-CA" sz="2400" dirty="0">
                <a:ln w="0"/>
                <a:solidFill>
                  <a:prstClr val="black"/>
                </a:solidFill>
                <a:effectLst>
                  <a:outerShdw blurRad="38100" dist="19050" dir="2700000" algn="tl" rotWithShape="0">
                    <a:prstClr val="black">
                      <a:alpha val="40000"/>
                    </a:prstClr>
                  </a:outerShdw>
                </a:effectLst>
                <a:latin typeface="Calibri"/>
              </a:rPr>
              <a:t>  be informative</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12" name="TextBox 11">
            <a:extLst>
              <a:ext uri="{FF2B5EF4-FFF2-40B4-BE49-F238E27FC236}">
                <a16:creationId xmlns:a16="http://schemas.microsoft.com/office/drawing/2014/main" id="{70CC96B3-8B62-E5FF-F98E-E79EE8A405A4}"/>
              </a:ext>
            </a:extLst>
          </p:cNvPr>
          <p:cNvSpPr txBox="1"/>
          <p:nvPr/>
        </p:nvSpPr>
        <p:spPr>
          <a:xfrm>
            <a:off x="878826" y="3918878"/>
            <a:ext cx="2901322" cy="834074"/>
          </a:xfrm>
          <a:prstGeom prst="rect">
            <a:avLst/>
          </a:prstGeom>
          <a:noFill/>
        </p:spPr>
        <p:txBody>
          <a:bodyPr wrap="square">
            <a:spAutoFit/>
          </a:bodyPr>
          <a:lstStyle/>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r>
              <a:rPr lang="en-CA" sz="2400" dirty="0">
                <a:ln w="0"/>
                <a:solidFill>
                  <a:prstClr val="black"/>
                </a:solidFill>
                <a:effectLst>
                  <a:outerShdw blurRad="38100" dist="19050" dir="2700000" algn="tl" rotWithShape="0">
                    <a:prstClr val="black">
                      <a:alpha val="40000"/>
                    </a:prstClr>
                  </a:outerShdw>
                </a:effectLst>
                <a:latin typeface="Calibri"/>
              </a:rPr>
              <a:t>Can capture the       </a:t>
            </a:r>
          </a:p>
          <a:p>
            <a:pPr marL="0" marR="0" lvl="0" indent="0" algn="l" defTabSz="914400" rtl="0" eaLnBrk="1" fontAlgn="auto" latinLnBrk="0" hangingPunct="1">
              <a:lnSpc>
                <a:spcPct val="90000"/>
              </a:lnSpc>
              <a:spcBef>
                <a:spcPct val="0"/>
              </a:spcBef>
              <a:spcAft>
                <a:spcPts val="600"/>
              </a:spcAft>
              <a:buClrTx/>
              <a:buSzTx/>
              <a:buFontTx/>
              <a:buNone/>
              <a:tabLst/>
              <a:defRPr/>
            </a:pPr>
            <a:r>
              <a:rPr lang="en-CA" sz="2400" dirty="0">
                <a:ln w="0"/>
                <a:solidFill>
                  <a:prstClr val="black"/>
                </a:solidFill>
                <a:effectLst>
                  <a:outerShdw blurRad="38100" dist="19050" dir="2700000" algn="tl" rotWithShape="0">
                    <a:prstClr val="black">
                      <a:alpha val="40000"/>
                    </a:prstClr>
                  </a:outerShdw>
                </a:effectLst>
                <a:latin typeface="Calibri"/>
              </a:rPr>
              <a:t>  economic activity</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13" name="TextBox 12">
            <a:extLst>
              <a:ext uri="{FF2B5EF4-FFF2-40B4-BE49-F238E27FC236}">
                <a16:creationId xmlns:a16="http://schemas.microsoft.com/office/drawing/2014/main" id="{237089EA-9AEA-C1CB-2537-27920BA56B24}"/>
              </a:ext>
            </a:extLst>
          </p:cNvPr>
          <p:cNvSpPr txBox="1"/>
          <p:nvPr/>
        </p:nvSpPr>
        <p:spPr>
          <a:xfrm>
            <a:off x="6372842" y="570329"/>
            <a:ext cx="4109764" cy="369332"/>
          </a:xfrm>
          <a:prstGeom prst="rect">
            <a:avLst/>
          </a:prstGeom>
          <a:noFill/>
        </p:spPr>
        <p:txBody>
          <a:bodyPr wrap="square" rtlCol="0">
            <a:spAutoFit/>
          </a:bodyPr>
          <a:lstStyle/>
          <a:p>
            <a:r>
              <a:rPr lang="en-CA" dirty="0"/>
              <a:t>Google Trends of keyword ‘recession’</a:t>
            </a:r>
          </a:p>
        </p:txBody>
      </p:sp>
      <p:pic>
        <p:nvPicPr>
          <p:cNvPr id="14" name="Picture 13">
            <a:extLst>
              <a:ext uri="{FF2B5EF4-FFF2-40B4-BE49-F238E27FC236}">
                <a16:creationId xmlns:a16="http://schemas.microsoft.com/office/drawing/2014/main" id="{E411CDCB-217A-4489-1936-DF116EF9C608}"/>
              </a:ext>
            </a:extLst>
          </p:cNvPr>
          <p:cNvPicPr>
            <a:picLocks noChangeAspect="1"/>
          </p:cNvPicPr>
          <p:nvPr/>
        </p:nvPicPr>
        <p:blipFill>
          <a:blip r:embed="rId2"/>
          <a:stretch>
            <a:fillRect/>
          </a:stretch>
        </p:blipFill>
        <p:spPr>
          <a:xfrm>
            <a:off x="4389136" y="1081116"/>
            <a:ext cx="7126508" cy="2347883"/>
          </a:xfrm>
          <a:prstGeom prst="rect">
            <a:avLst/>
          </a:prstGeom>
          <a:effectLst>
            <a:glow rad="127000">
              <a:schemeClr val="accent1">
                <a:alpha val="88728"/>
              </a:schemeClr>
            </a:glow>
            <a:outerShdw blurRad="50800" dist="50800" dir="5400000" algn="ctr" rotWithShape="0">
              <a:srgbClr val="000000">
                <a:alpha val="77000"/>
              </a:srgbClr>
            </a:outerShdw>
          </a:effectLst>
        </p:spPr>
      </p:pic>
      <p:sp>
        <p:nvSpPr>
          <p:cNvPr id="16" name="TextBox 15">
            <a:extLst>
              <a:ext uri="{FF2B5EF4-FFF2-40B4-BE49-F238E27FC236}">
                <a16:creationId xmlns:a16="http://schemas.microsoft.com/office/drawing/2014/main" id="{9E09F1F2-6EFC-F5BC-DCA1-8CAA64A964FA}"/>
              </a:ext>
            </a:extLst>
          </p:cNvPr>
          <p:cNvSpPr txBox="1"/>
          <p:nvPr/>
        </p:nvSpPr>
        <p:spPr>
          <a:xfrm>
            <a:off x="5986021" y="3549546"/>
            <a:ext cx="4678758" cy="369332"/>
          </a:xfrm>
          <a:prstGeom prst="rect">
            <a:avLst/>
          </a:prstGeom>
          <a:noFill/>
        </p:spPr>
        <p:txBody>
          <a:bodyPr wrap="square" rtlCol="0">
            <a:spAutoFit/>
          </a:bodyPr>
          <a:lstStyle/>
          <a:p>
            <a:r>
              <a:rPr lang="en-CA" dirty="0"/>
              <a:t>Macroeconomic indicator – Retail trade sales</a:t>
            </a:r>
          </a:p>
        </p:txBody>
      </p:sp>
      <p:pic>
        <p:nvPicPr>
          <p:cNvPr id="17" name="Picture 16" descr="Chart, line chart&#10;&#10;Description automatically generated">
            <a:extLst>
              <a:ext uri="{FF2B5EF4-FFF2-40B4-BE49-F238E27FC236}">
                <a16:creationId xmlns:a16="http://schemas.microsoft.com/office/drawing/2014/main" id="{B61C274A-D2C0-9672-9EDB-07C52B78FB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2696" y="4071449"/>
            <a:ext cx="7336192" cy="2132330"/>
          </a:xfrm>
          <a:prstGeom prst="rect">
            <a:avLst/>
          </a:prstGeom>
          <a:noFill/>
          <a:ln>
            <a:noFill/>
          </a:ln>
          <a:effectLst>
            <a:glow rad="127000">
              <a:schemeClr val="accent1">
                <a:alpha val="88783"/>
              </a:schemeClr>
            </a:glow>
            <a:outerShdw blurRad="50800" dist="50800" dir="5400000" algn="ctr" rotWithShape="0">
              <a:srgbClr val="000000">
                <a:alpha val="95839"/>
              </a:srgbClr>
            </a:outerShdw>
          </a:effectLst>
        </p:spPr>
      </p:pic>
    </p:spTree>
    <p:extLst>
      <p:ext uri="{BB962C8B-B14F-4D97-AF65-F5344CB8AC3E}">
        <p14:creationId xmlns:p14="http://schemas.microsoft.com/office/powerpoint/2010/main" val="265491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19</a:t>
            </a:fld>
            <a:endParaRPr lang="en-CA">
              <a:solidFill>
                <a:srgbClr val="FFFFFF"/>
              </a:solidFill>
            </a:endParaRPr>
          </a:p>
        </p:txBody>
      </p:sp>
      <p:pic>
        <p:nvPicPr>
          <p:cNvPr id="20484" name="Picture 4" descr="Stick figure Clip art - Confused man png download - 333*810 - Free  Transparent Stick Figure png Download. - Clip Art Library">
            <a:extLst>
              <a:ext uri="{FF2B5EF4-FFF2-40B4-BE49-F238E27FC236}">
                <a16:creationId xmlns:a16="http://schemas.microsoft.com/office/drawing/2014/main" id="{1C1CAC88-C957-49C7-1293-98B113E31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0294" y="1035050"/>
            <a:ext cx="1828800" cy="4445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BCC3A2C-FBA6-0990-FBAC-497AFD863F27}"/>
              </a:ext>
            </a:extLst>
          </p:cNvPr>
          <p:cNvSpPr/>
          <p:nvPr/>
        </p:nvSpPr>
        <p:spPr>
          <a:xfrm>
            <a:off x="1052365" y="809922"/>
            <a:ext cx="6401111" cy="1754326"/>
          </a:xfrm>
          <a:prstGeom prst="rect">
            <a:avLst/>
          </a:prstGeom>
          <a:noFill/>
        </p:spPr>
        <p:txBody>
          <a:bodyPr wrap="none" lIns="91440" tIns="45720" rIns="91440" bIns="45720">
            <a:spAutoFit/>
          </a:bodyPr>
          <a:lstStyle/>
          <a:p>
            <a:pPr algn="ctr"/>
            <a:r>
              <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Why Nowcasting and </a:t>
            </a:r>
          </a:p>
          <a:p>
            <a:pPr algn="ctr"/>
            <a:r>
              <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not Forecasting</a:t>
            </a:r>
          </a:p>
        </p:txBody>
      </p:sp>
      <p:sp>
        <p:nvSpPr>
          <p:cNvPr id="9" name="TextBox 8">
            <a:extLst>
              <a:ext uri="{FF2B5EF4-FFF2-40B4-BE49-F238E27FC236}">
                <a16:creationId xmlns:a16="http://schemas.microsoft.com/office/drawing/2014/main" id="{DC978D31-50D7-884C-F1ED-778519ACB4F3}"/>
              </a:ext>
            </a:extLst>
          </p:cNvPr>
          <p:cNvSpPr txBox="1"/>
          <p:nvPr/>
        </p:nvSpPr>
        <p:spPr>
          <a:xfrm>
            <a:off x="601679" y="3050435"/>
            <a:ext cx="7567877" cy="757130"/>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CA" sz="2400" i="1" dirty="0">
                <a:ln w="0"/>
                <a:solidFill>
                  <a:prstClr val="black"/>
                </a:solidFill>
                <a:effectLst>
                  <a:outerShdw blurRad="38100" dist="19050" dir="2700000" algn="tl" rotWithShape="0">
                    <a:prstClr val="black">
                      <a:alpha val="40000"/>
                    </a:prstClr>
                  </a:outerShdw>
                </a:effectLst>
                <a:latin typeface="Calibri"/>
              </a:rPr>
              <a:t>Today’s Google Trends may help to predict today but may not tomorrow</a:t>
            </a:r>
          </a:p>
        </p:txBody>
      </p:sp>
      <p:sp>
        <p:nvSpPr>
          <p:cNvPr id="10" name="TextBox 9">
            <a:extLst>
              <a:ext uri="{FF2B5EF4-FFF2-40B4-BE49-F238E27FC236}">
                <a16:creationId xmlns:a16="http://schemas.microsoft.com/office/drawing/2014/main" id="{AFCD4ABD-7A5C-2165-3CC9-EF7C090FF2DD}"/>
              </a:ext>
            </a:extLst>
          </p:cNvPr>
          <p:cNvSpPr txBox="1"/>
          <p:nvPr/>
        </p:nvSpPr>
        <p:spPr>
          <a:xfrm>
            <a:off x="701120" y="4287625"/>
            <a:ext cx="7567877" cy="424732"/>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CA" sz="2400" i="1" dirty="0">
                <a:ln w="0"/>
                <a:solidFill>
                  <a:prstClr val="black"/>
                </a:solidFill>
                <a:effectLst>
                  <a:outerShdw blurRad="38100" dist="19050" dir="2700000" algn="tl" rotWithShape="0">
                    <a:prstClr val="black">
                      <a:alpha val="40000"/>
                    </a:prstClr>
                  </a:outerShdw>
                </a:effectLst>
                <a:latin typeface="Calibri"/>
              </a:rPr>
              <a:t>In other words, PREDICTING PRESENT!!</a:t>
            </a:r>
          </a:p>
        </p:txBody>
      </p:sp>
      <p:sp>
        <p:nvSpPr>
          <p:cNvPr id="5" name="TextBox 4">
            <a:extLst>
              <a:ext uri="{FF2B5EF4-FFF2-40B4-BE49-F238E27FC236}">
                <a16:creationId xmlns:a16="http://schemas.microsoft.com/office/drawing/2014/main" id="{CB3B20EA-8033-CFFB-D47A-C50BA4316F7E}"/>
              </a:ext>
            </a:extLst>
          </p:cNvPr>
          <p:cNvSpPr txBox="1"/>
          <p:nvPr/>
        </p:nvSpPr>
        <p:spPr>
          <a:xfrm>
            <a:off x="1403498" y="5986130"/>
            <a:ext cx="4729180" cy="246221"/>
          </a:xfrm>
          <a:prstGeom prst="rect">
            <a:avLst/>
          </a:prstGeom>
          <a:noFill/>
        </p:spPr>
        <p:txBody>
          <a:bodyPr wrap="none" rtlCol="0">
            <a:spAutoFit/>
          </a:bodyPr>
          <a:lstStyle/>
          <a:p>
            <a:r>
              <a:rPr lang="en-US" sz="1000" dirty="0"/>
              <a:t>Image : http://clipart-</a:t>
            </a:r>
            <a:r>
              <a:rPr lang="en-US" sz="1000" dirty="0" err="1"/>
              <a:t>library.com</a:t>
            </a:r>
            <a:r>
              <a:rPr lang="en-US" sz="1000" dirty="0"/>
              <a:t>/clip-art/stick-person-transparent-background-23.htm</a:t>
            </a:r>
          </a:p>
        </p:txBody>
      </p:sp>
    </p:spTree>
    <p:extLst>
      <p:ext uri="{BB962C8B-B14F-4D97-AF65-F5344CB8AC3E}">
        <p14:creationId xmlns:p14="http://schemas.microsoft.com/office/powerpoint/2010/main" val="237043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7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26" name="Picture 2" descr="Trends in Technology in Cleaning and Restoration | Cleanfax">
            <a:extLst>
              <a:ext uri="{FF2B5EF4-FFF2-40B4-BE49-F238E27FC236}">
                <a16:creationId xmlns:a16="http://schemas.microsoft.com/office/drawing/2014/main" id="{BE439402-6C84-2AD1-565E-902BF10CBE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251" b="1"/>
          <a:stretch/>
        </p:blipFill>
        <p:spPr bwMode="auto">
          <a:xfrm>
            <a:off x="739959" y="1186681"/>
            <a:ext cx="5356042" cy="4985026"/>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1040" name="Group 72">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74" name="Freeform: Shape 73">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A17C45C2-E008-5D31-AFD1-C0262280C893}"/>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CA" sz="1200" b="0" i="0" u="none" strike="noStrike" kern="1200" cap="none" spc="0" normalizeH="0" baseline="0" noProof="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CA" sz="1200" b="0" i="0" u="none" strike="noStrike" kern="1200" cap="none" spc="0" normalizeH="0" baseline="0" noProof="0">
              <a:ln>
                <a:noFill/>
              </a:ln>
              <a:solidFill>
                <a:prstClr val="white"/>
              </a:solidFill>
              <a:effectLst/>
              <a:uLnTx/>
              <a:uFillTx/>
              <a:latin typeface="Calibri"/>
              <a:ea typeface="+mn-ea"/>
              <a:cs typeface="+mn-cs"/>
            </a:endParaRPr>
          </a:p>
        </p:txBody>
      </p:sp>
      <p:grpSp>
        <p:nvGrpSpPr>
          <p:cNvPr id="1041"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78" name="Freeform: Shape 77">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Shape 78">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Shape 79">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aphicFrame>
        <p:nvGraphicFramePr>
          <p:cNvPr id="5" name="Diagram 4">
            <a:extLst>
              <a:ext uri="{FF2B5EF4-FFF2-40B4-BE49-F238E27FC236}">
                <a16:creationId xmlns:a16="http://schemas.microsoft.com/office/drawing/2014/main" id="{D7D4EE2B-58C3-1F74-22B7-9D56602F24A9}"/>
              </a:ext>
            </a:extLst>
          </p:cNvPr>
          <p:cNvGraphicFramePr/>
          <p:nvPr>
            <p:extLst>
              <p:ext uri="{D42A27DB-BD31-4B8C-83A1-F6EECF244321}">
                <p14:modId xmlns:p14="http://schemas.microsoft.com/office/powerpoint/2010/main" val="399814652"/>
              </p:ext>
            </p:extLst>
          </p:nvPr>
        </p:nvGraphicFramePr>
        <p:xfrm>
          <a:off x="5813448" y="956603"/>
          <a:ext cx="5638594" cy="5215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0B154039-9845-E8DF-77D0-130DCC88672A}"/>
              </a:ext>
            </a:extLst>
          </p:cNvPr>
          <p:cNvSpPr/>
          <p:nvPr/>
        </p:nvSpPr>
        <p:spPr>
          <a:xfrm>
            <a:off x="1861854" y="304560"/>
            <a:ext cx="272061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OUTLINE</a:t>
            </a:r>
          </a:p>
        </p:txBody>
      </p:sp>
      <p:pic>
        <p:nvPicPr>
          <p:cNvPr id="14" name="Graphic 13" descr="Badge 1 with solid fill">
            <a:extLst>
              <a:ext uri="{FF2B5EF4-FFF2-40B4-BE49-F238E27FC236}">
                <a16:creationId xmlns:a16="http://schemas.microsoft.com/office/drawing/2014/main" id="{C29F63A9-913C-218F-C8B9-E439727D655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54330" y="955356"/>
            <a:ext cx="914400" cy="914400"/>
          </a:xfrm>
          <a:prstGeom prst="rect">
            <a:avLst/>
          </a:prstGeom>
        </p:spPr>
      </p:pic>
      <p:pic>
        <p:nvPicPr>
          <p:cNvPr id="16" name="Graphic 15" descr="Badge with solid fill">
            <a:extLst>
              <a:ext uri="{FF2B5EF4-FFF2-40B4-BE49-F238E27FC236}">
                <a16:creationId xmlns:a16="http://schemas.microsoft.com/office/drawing/2014/main" id="{D5DCA615-0858-C846-A6E1-63AF998068F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89546" y="1695915"/>
            <a:ext cx="914400" cy="914400"/>
          </a:xfrm>
          <a:prstGeom prst="rect">
            <a:avLst/>
          </a:prstGeom>
        </p:spPr>
      </p:pic>
      <p:pic>
        <p:nvPicPr>
          <p:cNvPr id="18" name="Graphic 17" descr="Badge 3 with solid fill">
            <a:extLst>
              <a:ext uri="{FF2B5EF4-FFF2-40B4-BE49-F238E27FC236}">
                <a16:creationId xmlns:a16="http://schemas.microsoft.com/office/drawing/2014/main" id="{A51C459C-E253-8BB4-D1EB-F15C5BC2DF3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65644" y="2411496"/>
            <a:ext cx="914400" cy="914400"/>
          </a:xfrm>
          <a:prstGeom prst="rect">
            <a:avLst/>
          </a:prstGeom>
        </p:spPr>
      </p:pic>
      <p:pic>
        <p:nvPicPr>
          <p:cNvPr id="20" name="Graphic 19" descr="Badge 4 with solid fill">
            <a:extLst>
              <a:ext uri="{FF2B5EF4-FFF2-40B4-BE49-F238E27FC236}">
                <a16:creationId xmlns:a16="http://schemas.microsoft.com/office/drawing/2014/main" id="{86F3349C-66BB-F43B-3EA4-87D40F451CA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2015" y="3095425"/>
            <a:ext cx="914400" cy="914400"/>
          </a:xfrm>
          <a:prstGeom prst="rect">
            <a:avLst/>
          </a:prstGeom>
        </p:spPr>
      </p:pic>
      <p:pic>
        <p:nvPicPr>
          <p:cNvPr id="22" name="Graphic 21" descr="Badge 5 with solid fill">
            <a:extLst>
              <a:ext uri="{FF2B5EF4-FFF2-40B4-BE49-F238E27FC236}">
                <a16:creationId xmlns:a16="http://schemas.microsoft.com/office/drawing/2014/main" id="{FC880DB4-595F-7FC0-85A0-8D947DE756D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41993" y="3807489"/>
            <a:ext cx="914400" cy="914400"/>
          </a:xfrm>
          <a:prstGeom prst="rect">
            <a:avLst/>
          </a:prstGeom>
        </p:spPr>
      </p:pic>
      <p:pic>
        <p:nvPicPr>
          <p:cNvPr id="24" name="Graphic 23" descr="Badge 6 with solid fill">
            <a:extLst>
              <a:ext uri="{FF2B5EF4-FFF2-40B4-BE49-F238E27FC236}">
                <a16:creationId xmlns:a16="http://schemas.microsoft.com/office/drawing/2014/main" id="{1C5F76B8-FFA6-6AE1-B5B1-B2C57EE6DB23}"/>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134661" y="4491418"/>
            <a:ext cx="914400" cy="914400"/>
          </a:xfrm>
          <a:prstGeom prst="rect">
            <a:avLst/>
          </a:prstGeom>
        </p:spPr>
      </p:pic>
      <p:pic>
        <p:nvPicPr>
          <p:cNvPr id="26" name="Graphic 25" descr="Badge 7 with solid fill">
            <a:extLst>
              <a:ext uri="{FF2B5EF4-FFF2-40B4-BE49-F238E27FC236}">
                <a16:creationId xmlns:a16="http://schemas.microsoft.com/office/drawing/2014/main" id="{DCD99109-57B7-ED11-5899-B9173972209E}"/>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667702" y="5260421"/>
            <a:ext cx="914400" cy="914400"/>
          </a:xfrm>
          <a:prstGeom prst="rect">
            <a:avLst/>
          </a:prstGeom>
        </p:spPr>
      </p:pic>
      <p:sp>
        <p:nvSpPr>
          <p:cNvPr id="27" name="TextBox 26">
            <a:extLst>
              <a:ext uri="{FF2B5EF4-FFF2-40B4-BE49-F238E27FC236}">
                <a16:creationId xmlns:a16="http://schemas.microsoft.com/office/drawing/2014/main" id="{C57F828F-0638-9BED-5342-2C53D2C4B437}"/>
              </a:ext>
            </a:extLst>
          </p:cNvPr>
          <p:cNvSpPr txBox="1"/>
          <p:nvPr/>
        </p:nvSpPr>
        <p:spPr>
          <a:xfrm>
            <a:off x="2401625" y="6525573"/>
            <a:ext cx="52822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link: https://</a:t>
            </a:r>
            <a:r>
              <a:rPr kumimoji="0" lang="en-US" sz="1100" b="0" i="0" u="none" strike="noStrike" kern="1200" cap="none" spc="0" normalizeH="0" baseline="0" noProof="0" dirty="0" err="1">
                <a:ln>
                  <a:noFill/>
                </a:ln>
                <a:solidFill>
                  <a:prstClr val="white"/>
                </a:solidFill>
                <a:effectLst/>
                <a:uLnTx/>
                <a:uFillTx/>
                <a:latin typeface="Calibri"/>
                <a:ea typeface="+mn-ea"/>
                <a:cs typeface="+mn-cs"/>
              </a:rPr>
              <a:t>cleanfax.com</a:t>
            </a:r>
            <a:r>
              <a:rPr kumimoji="0" lang="en-US" sz="1100" b="0" i="0" u="none" strike="noStrike" kern="1200" cap="none" spc="0" normalizeH="0" baseline="0" noProof="0" dirty="0">
                <a:ln>
                  <a:noFill/>
                </a:ln>
                <a:solidFill>
                  <a:prstClr val="white"/>
                </a:solidFill>
                <a:effectLst/>
                <a:uLnTx/>
                <a:uFillTx/>
                <a:latin typeface="Calibri"/>
                <a:ea typeface="+mn-ea"/>
                <a:cs typeface="+mn-cs"/>
              </a:rPr>
              <a:t>/science-and-technology/trends-restoration-technology/</a:t>
            </a:r>
          </a:p>
        </p:txBody>
      </p:sp>
    </p:spTree>
    <p:extLst>
      <p:ext uri="{BB962C8B-B14F-4D97-AF65-F5344CB8AC3E}">
        <p14:creationId xmlns:p14="http://schemas.microsoft.com/office/powerpoint/2010/main" val="288872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smtClean="0">
                <a:solidFill>
                  <a:srgbClr val="FFFFFF"/>
                </a:solidFill>
              </a:rPr>
              <a:pPr>
                <a:spcAft>
                  <a:spcPts val="600"/>
                </a:spcAft>
              </a:pPr>
              <a:t>20</a:t>
            </a:fld>
            <a:endParaRPr lang="en-CA">
              <a:solidFill>
                <a:srgbClr val="FFFFFF"/>
              </a:solidFill>
            </a:endParaRPr>
          </a:p>
        </p:txBody>
      </p:sp>
      <p:pic>
        <p:nvPicPr>
          <p:cNvPr id="5" name="Picture 4">
            <a:extLst>
              <a:ext uri="{FF2B5EF4-FFF2-40B4-BE49-F238E27FC236}">
                <a16:creationId xmlns:a16="http://schemas.microsoft.com/office/drawing/2014/main" id="{24A418DE-3C84-769C-8227-F698F9FAC6FF}"/>
              </a:ext>
            </a:extLst>
          </p:cNvPr>
          <p:cNvPicPr>
            <a:picLocks noChangeAspect="1"/>
          </p:cNvPicPr>
          <p:nvPr/>
        </p:nvPicPr>
        <p:blipFill>
          <a:blip r:embed="rId2">
            <a:alphaModFix amt="73000"/>
          </a:blip>
          <a:stretch>
            <a:fillRect/>
          </a:stretch>
        </p:blipFill>
        <p:spPr>
          <a:xfrm>
            <a:off x="5695188" y="820738"/>
            <a:ext cx="6019800" cy="5055552"/>
          </a:xfrm>
          <a:prstGeom prst="rect">
            <a:avLst/>
          </a:prstGeom>
        </p:spPr>
      </p:pic>
      <p:sp>
        <p:nvSpPr>
          <p:cNvPr id="6" name="Rectangle 5">
            <a:extLst>
              <a:ext uri="{FF2B5EF4-FFF2-40B4-BE49-F238E27FC236}">
                <a16:creationId xmlns:a16="http://schemas.microsoft.com/office/drawing/2014/main" id="{38D9FA45-7B22-54D4-C4AE-13CB683B22EE}"/>
              </a:ext>
            </a:extLst>
          </p:cNvPr>
          <p:cNvSpPr/>
          <p:nvPr/>
        </p:nvSpPr>
        <p:spPr>
          <a:xfrm>
            <a:off x="1804828" y="520045"/>
            <a:ext cx="3890360" cy="923330"/>
          </a:xfrm>
          <a:prstGeom prst="rect">
            <a:avLst/>
          </a:prstGeom>
          <a:noFill/>
        </p:spPr>
        <p:txBody>
          <a:bodyPr wrap="none" lIns="91440" tIns="45720" rIns="91440" bIns="45720">
            <a:spAutoFit/>
          </a:bodyPr>
          <a:lstStyle/>
          <a:p>
            <a:pPr algn="ctr"/>
            <a:r>
              <a:rPr lang="en-GB"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Goal:</a:t>
            </a:r>
          </a:p>
        </p:txBody>
      </p:sp>
      <p:sp>
        <p:nvSpPr>
          <p:cNvPr id="23" name="Rectangle 22">
            <a:extLst>
              <a:ext uri="{FF2B5EF4-FFF2-40B4-BE49-F238E27FC236}">
                <a16:creationId xmlns:a16="http://schemas.microsoft.com/office/drawing/2014/main" id="{25A0EF46-8998-05E9-13AE-B668B078A60E}"/>
              </a:ext>
            </a:extLst>
          </p:cNvPr>
          <p:cNvSpPr/>
          <p:nvPr/>
        </p:nvSpPr>
        <p:spPr>
          <a:xfrm>
            <a:off x="824111" y="1744068"/>
            <a:ext cx="4871077" cy="4154984"/>
          </a:xfrm>
          <a:prstGeom prst="rect">
            <a:avLst/>
          </a:prstGeom>
          <a:noFill/>
        </p:spPr>
        <p:txBody>
          <a:bodyPr wrap="none" lIns="91440" tIns="45720" rIns="91440" bIns="45720">
            <a:spAutoFit/>
          </a:bodyPr>
          <a:lstStyle/>
          <a:p>
            <a:r>
              <a:rPr lang="en-GB" sz="4400" b="0" cap="none" spc="0" dirty="0">
                <a:ln w="0"/>
                <a:solidFill>
                  <a:schemeClr val="tx1"/>
                </a:solidFill>
                <a:effectLst>
                  <a:outerShdw blurRad="38100" dist="19050" dir="2700000" algn="tl" rotWithShape="0">
                    <a:schemeClr val="dk1">
                      <a:alpha val="40000"/>
                    </a:schemeClr>
                  </a:outerShdw>
                </a:effectLst>
              </a:rPr>
              <a:t>To Nowcast</a:t>
            </a:r>
          </a:p>
          <a:p>
            <a:pPr marL="571500" indent="-571500">
              <a:buFont typeface="Wingdings" pitchFamily="2" charset="2"/>
              <a:buChar char="ü"/>
            </a:pPr>
            <a:r>
              <a:rPr lang="en-GB" sz="4400" b="0" cap="none" spc="0" dirty="0">
                <a:ln w="0"/>
                <a:solidFill>
                  <a:schemeClr val="tx1"/>
                </a:solidFill>
                <a:effectLst>
                  <a:outerShdw blurRad="38100" dist="19050" dir="2700000" algn="tl" rotWithShape="0">
                    <a:schemeClr val="dk1">
                      <a:alpha val="40000"/>
                    </a:schemeClr>
                  </a:outerShdw>
                </a:effectLst>
              </a:rPr>
              <a:t>GDP</a:t>
            </a:r>
          </a:p>
          <a:p>
            <a:pPr marL="571500" indent="-571500">
              <a:buFont typeface="Wingdings" pitchFamily="2" charset="2"/>
              <a:buChar char="ü"/>
            </a:pPr>
            <a:r>
              <a:rPr lang="en-GB" sz="4400" b="0" cap="none" spc="0" dirty="0">
                <a:ln w="0"/>
                <a:solidFill>
                  <a:schemeClr val="tx1"/>
                </a:solidFill>
                <a:effectLst>
                  <a:outerShdw blurRad="38100" dist="19050" dir="2700000" algn="tl" rotWithShape="0">
                    <a:schemeClr val="dk1">
                      <a:alpha val="40000"/>
                    </a:schemeClr>
                  </a:outerShdw>
                </a:effectLst>
              </a:rPr>
              <a:t>Retail Trade Sales</a:t>
            </a:r>
          </a:p>
          <a:p>
            <a:pPr marL="571500" indent="-571500">
              <a:buFont typeface="Wingdings" pitchFamily="2" charset="2"/>
              <a:buChar char="ü"/>
            </a:pPr>
            <a:r>
              <a:rPr lang="en-GB" sz="4400" b="0" cap="none" spc="0" dirty="0">
                <a:ln w="0"/>
                <a:solidFill>
                  <a:schemeClr val="tx1"/>
                </a:solidFill>
                <a:effectLst>
                  <a:outerShdw blurRad="38100" dist="19050" dir="2700000" algn="tl" rotWithShape="0">
                    <a:schemeClr val="dk1">
                      <a:alpha val="40000"/>
                    </a:schemeClr>
                  </a:outerShdw>
                </a:effectLst>
              </a:rPr>
              <a:t>E – Commerce</a:t>
            </a:r>
          </a:p>
          <a:p>
            <a:endParaRPr lang="en-GB" sz="4400" b="0" cap="none" spc="0" dirty="0">
              <a:ln w="0"/>
              <a:solidFill>
                <a:schemeClr val="tx1"/>
              </a:solidFill>
              <a:effectLst>
                <a:outerShdw blurRad="38100" dist="19050" dir="2700000" algn="tl" rotWithShape="0">
                  <a:schemeClr val="dk1">
                    <a:alpha val="40000"/>
                  </a:schemeClr>
                </a:outerShdw>
              </a:effectLst>
            </a:endParaRPr>
          </a:p>
          <a:p>
            <a:r>
              <a:rPr lang="en-GB" sz="4400" b="0" cap="none" spc="0" dirty="0">
                <a:ln w="0"/>
                <a:solidFill>
                  <a:schemeClr val="tx1"/>
                </a:solidFill>
                <a:effectLst>
                  <a:outerShdw blurRad="38100" dist="19050" dir="2700000" algn="tl" rotWithShape="0">
                    <a:schemeClr val="dk1">
                      <a:alpha val="40000"/>
                    </a:schemeClr>
                  </a:outerShdw>
                </a:effectLst>
              </a:rPr>
              <a:t>Using Google Trends</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8408E778-3EB7-E53D-A354-2F2613C076C1}"/>
              </a:ext>
            </a:extLst>
          </p:cNvPr>
          <p:cNvSpPr txBox="1"/>
          <p:nvPr/>
        </p:nvSpPr>
        <p:spPr>
          <a:xfrm>
            <a:off x="1492434" y="6131719"/>
            <a:ext cx="6756978" cy="246221"/>
          </a:xfrm>
          <a:prstGeom prst="rect">
            <a:avLst/>
          </a:prstGeom>
          <a:noFill/>
        </p:spPr>
        <p:txBody>
          <a:bodyPr wrap="none" rtlCol="0">
            <a:spAutoFit/>
          </a:bodyPr>
          <a:lstStyle/>
          <a:p>
            <a:r>
              <a:rPr lang="en-US" sz="1000" dirty="0"/>
              <a:t>Image : https://</a:t>
            </a:r>
            <a:r>
              <a:rPr lang="en-US" sz="1000" dirty="0" err="1"/>
              <a:t>www.vectorstock.com</a:t>
            </a:r>
            <a:r>
              <a:rPr lang="en-US" sz="1000" dirty="0"/>
              <a:t>/royalty-free-vector/colorful-3d-background-statistics-template-growth-vector-1974965</a:t>
            </a:r>
          </a:p>
        </p:txBody>
      </p:sp>
    </p:spTree>
    <p:extLst>
      <p:ext uri="{BB962C8B-B14F-4D97-AF65-F5344CB8AC3E}">
        <p14:creationId xmlns:p14="http://schemas.microsoft.com/office/powerpoint/2010/main" val="1413774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21</a:t>
            </a:fld>
            <a:endParaRPr lang="en-CA">
              <a:solidFill>
                <a:srgbClr val="FFFFFF"/>
              </a:solidFill>
            </a:endParaRPr>
          </a:p>
        </p:txBody>
      </p:sp>
      <p:pic>
        <p:nvPicPr>
          <p:cNvPr id="14" name="Picture 13">
            <a:extLst>
              <a:ext uri="{FF2B5EF4-FFF2-40B4-BE49-F238E27FC236}">
                <a16:creationId xmlns:a16="http://schemas.microsoft.com/office/drawing/2014/main" id="{019A7B7D-A9C1-5C8E-F0C7-E44668A10B7C}"/>
              </a:ext>
            </a:extLst>
          </p:cNvPr>
          <p:cNvPicPr>
            <a:picLocks noChangeAspect="1"/>
          </p:cNvPicPr>
          <p:nvPr/>
        </p:nvPicPr>
        <p:blipFill rotWithShape="1">
          <a:blip r:embed="rId2"/>
          <a:srcRect l="2614" r="7005" b="-1"/>
          <a:stretch/>
        </p:blipFill>
        <p:spPr>
          <a:xfrm>
            <a:off x="3976576" y="480059"/>
            <a:ext cx="7738411" cy="5897881"/>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6" name="Rectangle 5">
            <a:extLst>
              <a:ext uri="{FF2B5EF4-FFF2-40B4-BE49-F238E27FC236}">
                <a16:creationId xmlns:a16="http://schemas.microsoft.com/office/drawing/2014/main" id="{95F0CF5E-326D-2772-8C1E-C63B6EB504BC}"/>
              </a:ext>
            </a:extLst>
          </p:cNvPr>
          <p:cNvSpPr/>
          <p:nvPr/>
        </p:nvSpPr>
        <p:spPr>
          <a:xfrm>
            <a:off x="477012" y="1973190"/>
            <a:ext cx="3750127" cy="1938992"/>
          </a:xfrm>
          <a:prstGeom prst="rect">
            <a:avLst/>
          </a:prstGeom>
          <a:noFill/>
        </p:spPr>
        <p:txBody>
          <a:bodyPr wrap="square" lIns="91440" tIns="45720" rIns="91440" bIns="45720">
            <a:spAutoFit/>
          </a:bodyPr>
          <a:lstStyle/>
          <a:p>
            <a:pPr algn="ctr"/>
            <a:r>
              <a:rPr lang="en-GB" sz="6000" b="0" cap="none" spc="0" dirty="0">
                <a:ln w="0"/>
                <a:solidFill>
                  <a:schemeClr val="tx1"/>
                </a:solidFill>
                <a:effectLst>
                  <a:outerShdw blurRad="38100" dist="19050" dir="2700000" algn="tl" rotWithShape="0">
                    <a:schemeClr val="dk1">
                      <a:alpha val="40000"/>
                    </a:schemeClr>
                  </a:outerShdw>
                </a:effectLst>
              </a:rPr>
              <a:t>Description of Data</a:t>
            </a:r>
          </a:p>
        </p:txBody>
      </p:sp>
    </p:spTree>
    <p:extLst>
      <p:ext uri="{BB962C8B-B14F-4D97-AF65-F5344CB8AC3E}">
        <p14:creationId xmlns:p14="http://schemas.microsoft.com/office/powerpoint/2010/main" val="358315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22</a:t>
            </a:fld>
            <a:endParaRPr lang="en-CA">
              <a:solidFill>
                <a:srgbClr val="FFFFFF"/>
              </a:solidFill>
            </a:endParaRPr>
          </a:p>
        </p:txBody>
      </p:sp>
      <p:sp>
        <p:nvSpPr>
          <p:cNvPr id="7" name="Flowchart: Multidocument 2">
            <a:extLst>
              <a:ext uri="{FF2B5EF4-FFF2-40B4-BE49-F238E27FC236}">
                <a16:creationId xmlns:a16="http://schemas.microsoft.com/office/drawing/2014/main" id="{7A690CDE-5566-CF65-E288-0AE15D51E2FF}"/>
              </a:ext>
            </a:extLst>
          </p:cNvPr>
          <p:cNvSpPr/>
          <p:nvPr/>
        </p:nvSpPr>
        <p:spPr>
          <a:xfrm>
            <a:off x="1525442" y="968162"/>
            <a:ext cx="2243580" cy="2024406"/>
          </a:xfrm>
          <a:prstGeom prst="flowChartMultidocumen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2000" dirty="0"/>
              <a:t>csv files</a:t>
            </a:r>
          </a:p>
        </p:txBody>
      </p:sp>
      <p:sp>
        <p:nvSpPr>
          <p:cNvPr id="9" name="TextBox 8">
            <a:extLst>
              <a:ext uri="{FF2B5EF4-FFF2-40B4-BE49-F238E27FC236}">
                <a16:creationId xmlns:a16="http://schemas.microsoft.com/office/drawing/2014/main" id="{660BC76F-D089-9381-E4CA-B43560F8113D}"/>
              </a:ext>
            </a:extLst>
          </p:cNvPr>
          <p:cNvSpPr txBox="1"/>
          <p:nvPr/>
        </p:nvSpPr>
        <p:spPr>
          <a:xfrm>
            <a:off x="1525442" y="3157167"/>
            <a:ext cx="2280881" cy="461665"/>
          </a:xfrm>
          <a:prstGeom prst="rect">
            <a:avLst/>
          </a:prstGeom>
          <a:noFill/>
        </p:spPr>
        <p:txBody>
          <a:bodyPr wrap="none" rtlCol="0">
            <a:spAutoFit/>
          </a:bodyPr>
          <a:lstStyle/>
          <a:p>
            <a:r>
              <a:rPr lang="en-CA" sz="2400" dirty="0"/>
              <a:t>Statistics Canada</a:t>
            </a:r>
          </a:p>
        </p:txBody>
      </p:sp>
      <p:sp>
        <p:nvSpPr>
          <p:cNvPr id="10" name="Arrow: Up 9">
            <a:extLst>
              <a:ext uri="{FF2B5EF4-FFF2-40B4-BE49-F238E27FC236}">
                <a16:creationId xmlns:a16="http://schemas.microsoft.com/office/drawing/2014/main" id="{213AE2C1-89B3-56AE-C262-20B660845571}"/>
              </a:ext>
            </a:extLst>
          </p:cNvPr>
          <p:cNvSpPr/>
          <p:nvPr/>
        </p:nvSpPr>
        <p:spPr>
          <a:xfrm>
            <a:off x="2496403" y="3924582"/>
            <a:ext cx="301658" cy="678704"/>
          </a:xfrm>
          <a:prstGeom prst="up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0C4B163B-1077-7A77-34AF-3A67D76C042A}"/>
              </a:ext>
            </a:extLst>
          </p:cNvPr>
          <p:cNvSpPr txBox="1"/>
          <p:nvPr/>
        </p:nvSpPr>
        <p:spPr>
          <a:xfrm>
            <a:off x="1525442" y="4897625"/>
            <a:ext cx="2443041" cy="461665"/>
          </a:xfrm>
          <a:prstGeom prst="rect">
            <a:avLst/>
          </a:prstGeom>
          <a:noFill/>
        </p:spPr>
        <p:txBody>
          <a:bodyPr wrap="none" rtlCol="0">
            <a:spAutoFit/>
          </a:bodyPr>
          <a:lstStyle/>
          <a:p>
            <a:r>
              <a:rPr lang="en-CA" sz="2400" dirty="0"/>
              <a:t>Response variable</a:t>
            </a:r>
          </a:p>
        </p:txBody>
      </p:sp>
      <p:sp>
        <p:nvSpPr>
          <p:cNvPr id="12" name="Plus Sign 6">
            <a:extLst>
              <a:ext uri="{FF2B5EF4-FFF2-40B4-BE49-F238E27FC236}">
                <a16:creationId xmlns:a16="http://schemas.microsoft.com/office/drawing/2014/main" id="{E61D54B4-352B-B04D-AD96-3456198931B3}"/>
              </a:ext>
            </a:extLst>
          </p:cNvPr>
          <p:cNvSpPr/>
          <p:nvPr/>
        </p:nvSpPr>
        <p:spPr>
          <a:xfrm>
            <a:off x="5411551" y="1485457"/>
            <a:ext cx="1131217" cy="989815"/>
          </a:xfrm>
          <a:prstGeom prst="mathPlu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 name="Flowchart: Magnetic Disk 1">
            <a:extLst>
              <a:ext uri="{FF2B5EF4-FFF2-40B4-BE49-F238E27FC236}">
                <a16:creationId xmlns:a16="http://schemas.microsoft.com/office/drawing/2014/main" id="{A8DDD5CF-64D2-25AC-3134-A6F606A2C892}"/>
              </a:ext>
            </a:extLst>
          </p:cNvPr>
          <p:cNvSpPr/>
          <p:nvPr/>
        </p:nvSpPr>
        <p:spPr>
          <a:xfrm>
            <a:off x="7941519" y="968162"/>
            <a:ext cx="2545237" cy="1780324"/>
          </a:xfrm>
          <a:prstGeom prst="flowChartMagneticDisk">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2000" dirty="0"/>
              <a:t>Keywords, categories, queries and topics</a:t>
            </a:r>
          </a:p>
        </p:txBody>
      </p:sp>
      <p:sp>
        <p:nvSpPr>
          <p:cNvPr id="16" name="TextBox 15">
            <a:extLst>
              <a:ext uri="{FF2B5EF4-FFF2-40B4-BE49-F238E27FC236}">
                <a16:creationId xmlns:a16="http://schemas.microsoft.com/office/drawing/2014/main" id="{6B3265A7-E22E-259B-D31E-06BE294B204B}"/>
              </a:ext>
            </a:extLst>
          </p:cNvPr>
          <p:cNvSpPr txBox="1"/>
          <p:nvPr/>
        </p:nvSpPr>
        <p:spPr>
          <a:xfrm>
            <a:off x="8339937" y="2969925"/>
            <a:ext cx="2280881" cy="830997"/>
          </a:xfrm>
          <a:prstGeom prst="rect">
            <a:avLst/>
          </a:prstGeom>
          <a:noFill/>
        </p:spPr>
        <p:txBody>
          <a:bodyPr wrap="square" rtlCol="0">
            <a:spAutoFit/>
          </a:bodyPr>
          <a:lstStyle/>
          <a:p>
            <a:r>
              <a:rPr lang="en-CA" sz="2400" dirty="0"/>
              <a:t>Google Trends </a:t>
            </a:r>
          </a:p>
          <a:p>
            <a:r>
              <a:rPr lang="en-CA" sz="2400" dirty="0"/>
              <a:t>using </a:t>
            </a:r>
            <a:r>
              <a:rPr lang="en-CA" sz="2400" b="1" dirty="0">
                <a:solidFill>
                  <a:schemeClr val="accent5">
                    <a:lumMod val="50000"/>
                  </a:schemeClr>
                </a:solidFill>
              </a:rPr>
              <a:t>pytrends</a:t>
            </a:r>
          </a:p>
        </p:txBody>
      </p:sp>
      <p:sp>
        <p:nvSpPr>
          <p:cNvPr id="17" name="Arrow: Up 20">
            <a:extLst>
              <a:ext uri="{FF2B5EF4-FFF2-40B4-BE49-F238E27FC236}">
                <a16:creationId xmlns:a16="http://schemas.microsoft.com/office/drawing/2014/main" id="{DACE2CFE-03F2-FFF5-A717-3D3CE11017BE}"/>
              </a:ext>
            </a:extLst>
          </p:cNvPr>
          <p:cNvSpPr/>
          <p:nvPr/>
        </p:nvSpPr>
        <p:spPr>
          <a:xfrm>
            <a:off x="9178719" y="4022361"/>
            <a:ext cx="301658" cy="678704"/>
          </a:xfrm>
          <a:prstGeom prst="up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B7CE4FFF-6D96-914F-AF3A-259D20D0DE3F}"/>
              </a:ext>
            </a:extLst>
          </p:cNvPr>
          <p:cNvSpPr txBox="1"/>
          <p:nvPr/>
        </p:nvSpPr>
        <p:spPr>
          <a:xfrm>
            <a:off x="8757005" y="4897625"/>
            <a:ext cx="1446743" cy="461665"/>
          </a:xfrm>
          <a:prstGeom prst="rect">
            <a:avLst/>
          </a:prstGeom>
          <a:noFill/>
        </p:spPr>
        <p:txBody>
          <a:bodyPr wrap="none" rtlCol="0">
            <a:spAutoFit/>
          </a:bodyPr>
          <a:lstStyle/>
          <a:p>
            <a:r>
              <a:rPr lang="en-CA" sz="2400" dirty="0"/>
              <a:t>Predictors</a:t>
            </a:r>
          </a:p>
        </p:txBody>
      </p:sp>
    </p:spTree>
    <p:extLst>
      <p:ext uri="{BB962C8B-B14F-4D97-AF65-F5344CB8AC3E}">
        <p14:creationId xmlns:p14="http://schemas.microsoft.com/office/powerpoint/2010/main" val="3936530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23</a:t>
            </a:fld>
            <a:endParaRPr lang="en-CA">
              <a:solidFill>
                <a:srgbClr val="FFFFFF"/>
              </a:solidFill>
            </a:endParaRPr>
          </a:p>
        </p:txBody>
      </p:sp>
      <p:sp>
        <p:nvSpPr>
          <p:cNvPr id="14" name="Rectangle 13">
            <a:extLst>
              <a:ext uri="{FF2B5EF4-FFF2-40B4-BE49-F238E27FC236}">
                <a16:creationId xmlns:a16="http://schemas.microsoft.com/office/drawing/2014/main" id="{A3242948-66C0-39FA-BFDA-F84427DF672F}"/>
              </a:ext>
            </a:extLst>
          </p:cNvPr>
          <p:cNvSpPr/>
          <p:nvPr/>
        </p:nvSpPr>
        <p:spPr>
          <a:xfrm>
            <a:off x="3859680" y="605881"/>
            <a:ext cx="4088927"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  Statistics Canada Data</a:t>
            </a:r>
          </a:p>
        </p:txBody>
      </p:sp>
      <p:graphicFrame>
        <p:nvGraphicFramePr>
          <p:cNvPr id="19" name="Table 13">
            <a:extLst>
              <a:ext uri="{FF2B5EF4-FFF2-40B4-BE49-F238E27FC236}">
                <a16:creationId xmlns:a16="http://schemas.microsoft.com/office/drawing/2014/main" id="{3E7EFFF0-39CB-C22B-28F4-B20F1522E025}"/>
              </a:ext>
            </a:extLst>
          </p:cNvPr>
          <p:cNvGraphicFramePr>
            <a:graphicFrameLocks noGrp="1"/>
          </p:cNvGraphicFramePr>
          <p:nvPr>
            <p:extLst>
              <p:ext uri="{D42A27DB-BD31-4B8C-83A1-F6EECF244321}">
                <p14:modId xmlns:p14="http://schemas.microsoft.com/office/powerpoint/2010/main" val="203955943"/>
              </p:ext>
            </p:extLst>
          </p:nvPr>
        </p:nvGraphicFramePr>
        <p:xfrm>
          <a:off x="2037602" y="1179740"/>
          <a:ext cx="8116791" cy="1747568"/>
        </p:xfrm>
        <a:graphic>
          <a:graphicData uri="http://schemas.openxmlformats.org/drawingml/2006/table">
            <a:tbl>
              <a:tblPr firstRow="1" bandRow="1">
                <a:tableStyleId>{9DCAF9ED-07DC-4A11-8D7F-57B35C25682E}</a:tableStyleId>
              </a:tblPr>
              <a:tblGrid>
                <a:gridCol w="2705597">
                  <a:extLst>
                    <a:ext uri="{9D8B030D-6E8A-4147-A177-3AD203B41FA5}">
                      <a16:colId xmlns:a16="http://schemas.microsoft.com/office/drawing/2014/main" val="1348034430"/>
                    </a:ext>
                  </a:extLst>
                </a:gridCol>
                <a:gridCol w="2705597">
                  <a:extLst>
                    <a:ext uri="{9D8B030D-6E8A-4147-A177-3AD203B41FA5}">
                      <a16:colId xmlns:a16="http://schemas.microsoft.com/office/drawing/2014/main" val="3726976691"/>
                    </a:ext>
                  </a:extLst>
                </a:gridCol>
                <a:gridCol w="2705597">
                  <a:extLst>
                    <a:ext uri="{9D8B030D-6E8A-4147-A177-3AD203B41FA5}">
                      <a16:colId xmlns:a16="http://schemas.microsoft.com/office/drawing/2014/main" val="3772456516"/>
                    </a:ext>
                  </a:extLst>
                </a:gridCol>
              </a:tblGrid>
              <a:tr h="436892">
                <a:tc>
                  <a:txBody>
                    <a:bodyPr/>
                    <a:lstStyle/>
                    <a:p>
                      <a:pPr algn="ctr"/>
                      <a:r>
                        <a:rPr lang="en-US" sz="2000" b="1" dirty="0"/>
                        <a:t>Economic Indicator</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Timeline</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Frequency</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3313195"/>
                  </a:ext>
                </a:extLst>
              </a:tr>
              <a:tr h="436892">
                <a:tc>
                  <a:txBody>
                    <a:bodyPr/>
                    <a:lstStyle/>
                    <a:p>
                      <a:pPr algn="ctr"/>
                      <a:r>
                        <a:rPr lang="en-US" sz="2000" dirty="0"/>
                        <a:t>Retail trade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1991-2022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4424623"/>
                  </a:ext>
                </a:extLst>
              </a:tr>
              <a:tr h="436892">
                <a:tc>
                  <a:txBody>
                    <a:bodyPr/>
                    <a:lstStyle/>
                    <a:p>
                      <a:pPr algn="ctr"/>
                      <a:r>
                        <a:rPr lang="en-US" sz="2000" dirty="0"/>
                        <a:t>E-commerce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2016-2022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31534"/>
                  </a:ext>
                </a:extLst>
              </a:tr>
              <a:tr h="436892">
                <a:tc>
                  <a:txBody>
                    <a:bodyPr/>
                    <a:lstStyle/>
                    <a:p>
                      <a:pPr algn="ctr"/>
                      <a:r>
                        <a:rPr lang="en-US" sz="2000" dirty="0"/>
                        <a:t>GDP</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1961-2021</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Quarterly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51065"/>
                  </a:ext>
                </a:extLst>
              </a:tr>
            </a:tbl>
          </a:graphicData>
        </a:graphic>
      </p:graphicFrame>
      <p:sp>
        <p:nvSpPr>
          <p:cNvPr id="20" name="Rectangle 19">
            <a:extLst>
              <a:ext uri="{FF2B5EF4-FFF2-40B4-BE49-F238E27FC236}">
                <a16:creationId xmlns:a16="http://schemas.microsoft.com/office/drawing/2014/main" id="{A055CCA3-7D03-402F-EC03-BF9A63EC8C49}"/>
              </a:ext>
            </a:extLst>
          </p:cNvPr>
          <p:cNvSpPr/>
          <p:nvPr/>
        </p:nvSpPr>
        <p:spPr>
          <a:xfrm>
            <a:off x="3732967" y="3346240"/>
            <a:ext cx="4088927"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  Selected Data for Analysis</a:t>
            </a:r>
          </a:p>
        </p:txBody>
      </p:sp>
      <p:graphicFrame>
        <p:nvGraphicFramePr>
          <p:cNvPr id="21" name="Table 13">
            <a:extLst>
              <a:ext uri="{FF2B5EF4-FFF2-40B4-BE49-F238E27FC236}">
                <a16:creationId xmlns:a16="http://schemas.microsoft.com/office/drawing/2014/main" id="{3FC075CE-E18A-2418-E173-F3DA7A62EFA8}"/>
              </a:ext>
            </a:extLst>
          </p:cNvPr>
          <p:cNvGraphicFramePr>
            <a:graphicFrameLocks noGrp="1"/>
          </p:cNvGraphicFramePr>
          <p:nvPr>
            <p:extLst>
              <p:ext uri="{D42A27DB-BD31-4B8C-83A1-F6EECF244321}">
                <p14:modId xmlns:p14="http://schemas.microsoft.com/office/powerpoint/2010/main" val="926382832"/>
              </p:ext>
            </p:extLst>
          </p:nvPr>
        </p:nvGraphicFramePr>
        <p:xfrm>
          <a:off x="611646" y="4107047"/>
          <a:ext cx="10968705" cy="2011716"/>
        </p:xfrm>
        <a:graphic>
          <a:graphicData uri="http://schemas.openxmlformats.org/drawingml/2006/table">
            <a:tbl>
              <a:tblPr firstRow="1" bandRow="1">
                <a:tableStyleId>{2A488322-F2BA-4B5B-9748-0D474271808F}</a:tableStyleId>
              </a:tblPr>
              <a:tblGrid>
                <a:gridCol w="2193741">
                  <a:extLst>
                    <a:ext uri="{9D8B030D-6E8A-4147-A177-3AD203B41FA5}">
                      <a16:colId xmlns:a16="http://schemas.microsoft.com/office/drawing/2014/main" val="1348034430"/>
                    </a:ext>
                  </a:extLst>
                </a:gridCol>
                <a:gridCol w="2193741">
                  <a:extLst>
                    <a:ext uri="{9D8B030D-6E8A-4147-A177-3AD203B41FA5}">
                      <a16:colId xmlns:a16="http://schemas.microsoft.com/office/drawing/2014/main" val="3726976691"/>
                    </a:ext>
                  </a:extLst>
                </a:gridCol>
                <a:gridCol w="2193741">
                  <a:extLst>
                    <a:ext uri="{9D8B030D-6E8A-4147-A177-3AD203B41FA5}">
                      <a16:colId xmlns:a16="http://schemas.microsoft.com/office/drawing/2014/main" val="3772456516"/>
                    </a:ext>
                  </a:extLst>
                </a:gridCol>
                <a:gridCol w="2193741">
                  <a:extLst>
                    <a:ext uri="{9D8B030D-6E8A-4147-A177-3AD203B41FA5}">
                      <a16:colId xmlns:a16="http://schemas.microsoft.com/office/drawing/2014/main" val="2791159076"/>
                    </a:ext>
                  </a:extLst>
                </a:gridCol>
                <a:gridCol w="2193741">
                  <a:extLst>
                    <a:ext uri="{9D8B030D-6E8A-4147-A177-3AD203B41FA5}">
                      <a16:colId xmlns:a16="http://schemas.microsoft.com/office/drawing/2014/main" val="4100380970"/>
                    </a:ext>
                  </a:extLst>
                </a:gridCol>
              </a:tblGrid>
              <a:tr h="482533">
                <a:tc>
                  <a:txBody>
                    <a:bodyPr/>
                    <a:lstStyle/>
                    <a:p>
                      <a:pPr algn="ctr"/>
                      <a:r>
                        <a:rPr lang="en-US" sz="2000" b="1" dirty="0"/>
                        <a:t>Economic Indicator</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Timeline</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Frequency</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Num. of observations</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Num. of predictors (trends)</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3313195"/>
                  </a:ext>
                </a:extLst>
              </a:tr>
              <a:tr h="436892">
                <a:tc>
                  <a:txBody>
                    <a:bodyPr/>
                    <a:lstStyle/>
                    <a:p>
                      <a:pPr algn="ctr"/>
                      <a:r>
                        <a:rPr lang="en-US" sz="2000" dirty="0"/>
                        <a:t>Retail trade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2004-2022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217</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396</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4424623"/>
                  </a:ext>
                </a:extLst>
              </a:tr>
              <a:tr h="436892">
                <a:tc>
                  <a:txBody>
                    <a:bodyPr/>
                    <a:lstStyle/>
                    <a:p>
                      <a:pPr algn="ctr"/>
                      <a:r>
                        <a:rPr lang="en-US" sz="2000" dirty="0"/>
                        <a:t>E-commerce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2016-2022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74</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31</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31534"/>
                  </a:ext>
                </a:extLst>
              </a:tr>
              <a:tr h="436892">
                <a:tc>
                  <a:txBody>
                    <a:bodyPr/>
                    <a:lstStyle/>
                    <a:p>
                      <a:pPr algn="ctr"/>
                      <a:r>
                        <a:rPr lang="en-US" sz="2000" dirty="0"/>
                        <a:t>GDP</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2004-2022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Quarterly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72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446</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51065"/>
                  </a:ext>
                </a:extLst>
              </a:tr>
            </a:tbl>
          </a:graphicData>
        </a:graphic>
      </p:graphicFrame>
    </p:spTree>
    <p:extLst>
      <p:ext uri="{BB962C8B-B14F-4D97-AF65-F5344CB8AC3E}">
        <p14:creationId xmlns:p14="http://schemas.microsoft.com/office/powerpoint/2010/main" val="64529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0722" name="Picture 2" descr="METHODOLOGY CONTEPT Business Man With Hand Pressing A Button On Blurred  Abstract Background Stock Photo, Picture And Royalty Free Image. Image  54129389.">
            <a:extLst>
              <a:ext uri="{FF2B5EF4-FFF2-40B4-BE49-F238E27FC236}">
                <a16:creationId xmlns:a16="http://schemas.microsoft.com/office/drawing/2014/main" id="{198FAC32-20C1-91C4-4F2A-5DF57115B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5" r="-1" b="11798"/>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515390"/>
            <a:ext cx="2743200" cy="365125"/>
          </a:xfrm>
        </p:spPr>
        <p:txBody>
          <a:bodyPr>
            <a:normAutofit/>
          </a:bodyPr>
          <a:lstStyle/>
          <a:p>
            <a:pPr>
              <a:spcAft>
                <a:spcPts val="600"/>
              </a:spcAft>
            </a:pPr>
            <a:fld id="{76B8FEF2-1166-4001-8604-5999A6307F98}" type="slidenum">
              <a:rPr lang="en-CA">
                <a:solidFill>
                  <a:schemeClr val="tx1">
                    <a:tint val="75000"/>
                    <a:alpha val="80000"/>
                  </a:schemeClr>
                </a:solidFill>
              </a:rPr>
              <a:pPr>
                <a:spcAft>
                  <a:spcPts val="600"/>
                </a:spcAft>
              </a:pPr>
              <a:t>24</a:t>
            </a:fld>
            <a:endParaRPr lang="en-CA">
              <a:solidFill>
                <a:schemeClr val="tx1">
                  <a:tint val="75000"/>
                  <a:alpha val="80000"/>
                </a:schemeClr>
              </a:solidFill>
            </a:endParaRPr>
          </a:p>
        </p:txBody>
      </p:sp>
      <p:sp>
        <p:nvSpPr>
          <p:cNvPr id="3" name="TextBox 2">
            <a:extLst>
              <a:ext uri="{FF2B5EF4-FFF2-40B4-BE49-F238E27FC236}">
                <a16:creationId xmlns:a16="http://schemas.microsoft.com/office/drawing/2014/main" id="{6CA80148-4C5D-F488-9512-EB7EDC0D72F1}"/>
              </a:ext>
            </a:extLst>
          </p:cNvPr>
          <p:cNvSpPr txBox="1"/>
          <p:nvPr/>
        </p:nvSpPr>
        <p:spPr>
          <a:xfrm>
            <a:off x="1371600" y="6145619"/>
            <a:ext cx="8275022" cy="246221"/>
          </a:xfrm>
          <a:prstGeom prst="rect">
            <a:avLst/>
          </a:prstGeom>
          <a:noFill/>
        </p:spPr>
        <p:txBody>
          <a:bodyPr wrap="none" rtlCol="0">
            <a:spAutoFit/>
          </a:bodyPr>
          <a:lstStyle/>
          <a:p>
            <a:r>
              <a:rPr lang="en-US" sz="1000" dirty="0"/>
              <a:t>Image : https://www.123rf.com/photo_54129389_methodology-contept-business-man-with-hand-pressing-a-button-on-blurred-abstract-background.html</a:t>
            </a:r>
          </a:p>
        </p:txBody>
      </p:sp>
    </p:spTree>
    <p:extLst>
      <p:ext uri="{BB962C8B-B14F-4D97-AF65-F5344CB8AC3E}">
        <p14:creationId xmlns:p14="http://schemas.microsoft.com/office/powerpoint/2010/main" val="371069365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8" name="Rectangle 6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44FA7E3E-5920-C976-AC6A-9E5DCE6BE359}"/>
              </a:ext>
            </a:extLst>
          </p:cNvPr>
          <p:cNvPicPr>
            <a:picLocks noChangeAspect="1"/>
          </p:cNvPicPr>
          <p:nvPr/>
        </p:nvPicPr>
        <p:blipFill>
          <a:blip r:embed="rId2"/>
          <a:stretch>
            <a:fillRect/>
          </a:stretch>
        </p:blipFill>
        <p:spPr>
          <a:xfrm>
            <a:off x="2519735" y="643467"/>
            <a:ext cx="7152529" cy="5571066"/>
          </a:xfrm>
          <a:prstGeom prst="rect">
            <a:avLst/>
          </a:prstGeom>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25</a:t>
            </a:fld>
            <a:endParaRPr lang="en-CA">
              <a:solidFill>
                <a:srgbClr val="FFFFFF"/>
              </a:solidFill>
            </a:endParaRPr>
          </a:p>
        </p:txBody>
      </p:sp>
      <p:sp>
        <p:nvSpPr>
          <p:cNvPr id="12" name="TextBox 11">
            <a:extLst>
              <a:ext uri="{FF2B5EF4-FFF2-40B4-BE49-F238E27FC236}">
                <a16:creationId xmlns:a16="http://schemas.microsoft.com/office/drawing/2014/main" id="{A5E84528-C981-D45F-6D19-FB36FAA17019}"/>
              </a:ext>
            </a:extLst>
          </p:cNvPr>
          <p:cNvSpPr txBox="1"/>
          <p:nvPr/>
        </p:nvSpPr>
        <p:spPr>
          <a:xfrm>
            <a:off x="891734" y="1975512"/>
            <a:ext cx="1536569" cy="646331"/>
          </a:xfrm>
          <a:prstGeom prst="rect">
            <a:avLst/>
          </a:prstGeom>
          <a:noFill/>
        </p:spPr>
        <p:txBody>
          <a:bodyPr wrap="square" rtlCol="0">
            <a:spAutoFit/>
          </a:bodyPr>
          <a:lstStyle/>
          <a:p>
            <a:pPr algn="ctr"/>
            <a:r>
              <a:rPr lang="en-CA" dirty="0"/>
              <a:t>Outperformed for GDP</a:t>
            </a:r>
          </a:p>
        </p:txBody>
      </p:sp>
      <p:cxnSp>
        <p:nvCxnSpPr>
          <p:cNvPr id="13" name="Straight Arrow Connector 12">
            <a:extLst>
              <a:ext uri="{FF2B5EF4-FFF2-40B4-BE49-F238E27FC236}">
                <a16:creationId xmlns:a16="http://schemas.microsoft.com/office/drawing/2014/main" id="{B62D1D29-55CC-05D8-A00B-2FC330485374}"/>
              </a:ext>
            </a:extLst>
          </p:cNvPr>
          <p:cNvCxnSpPr>
            <a:cxnSpLocks/>
          </p:cNvCxnSpPr>
          <p:nvPr/>
        </p:nvCxnSpPr>
        <p:spPr>
          <a:xfrm>
            <a:off x="2042723" y="2527222"/>
            <a:ext cx="838243" cy="5746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8F6709EF-6127-6219-4E24-9D53C91A3F4E}"/>
              </a:ext>
            </a:extLst>
          </p:cNvPr>
          <p:cNvSpPr txBox="1"/>
          <p:nvPr/>
        </p:nvSpPr>
        <p:spPr>
          <a:xfrm>
            <a:off x="8777676" y="1603892"/>
            <a:ext cx="2743200" cy="923330"/>
          </a:xfrm>
          <a:prstGeom prst="rect">
            <a:avLst/>
          </a:prstGeom>
          <a:noFill/>
        </p:spPr>
        <p:txBody>
          <a:bodyPr wrap="square" rtlCol="0">
            <a:spAutoFit/>
          </a:bodyPr>
          <a:lstStyle/>
          <a:p>
            <a:pPr algn="ctr"/>
            <a:r>
              <a:rPr lang="en-CA" dirty="0"/>
              <a:t>Outperformed for Retail trade sales and </a:t>
            </a:r>
          </a:p>
          <a:p>
            <a:pPr algn="ctr"/>
            <a:r>
              <a:rPr lang="en-CA" dirty="0"/>
              <a:t>E-commerce sales</a:t>
            </a:r>
          </a:p>
        </p:txBody>
      </p:sp>
      <p:cxnSp>
        <p:nvCxnSpPr>
          <p:cNvPr id="16" name="Straight Arrow Connector 15">
            <a:extLst>
              <a:ext uri="{FF2B5EF4-FFF2-40B4-BE49-F238E27FC236}">
                <a16:creationId xmlns:a16="http://schemas.microsoft.com/office/drawing/2014/main" id="{8F677D6C-78A1-957B-7E16-6B2B7F70C1E3}"/>
              </a:ext>
            </a:extLst>
          </p:cNvPr>
          <p:cNvCxnSpPr>
            <a:cxnSpLocks/>
          </p:cNvCxnSpPr>
          <p:nvPr/>
        </p:nvCxnSpPr>
        <p:spPr>
          <a:xfrm flipH="1">
            <a:off x="7288871" y="2527222"/>
            <a:ext cx="2269837" cy="17076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8942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3" name="Rectangle 29702">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descr="Time Series Analysis (pt-I). Time Series analysis is “An ordered… | by Amal  Jogy | Analytics Vidhya | Medium">
            <a:extLst>
              <a:ext uri="{FF2B5EF4-FFF2-40B4-BE49-F238E27FC236}">
                <a16:creationId xmlns:a16="http://schemas.microsoft.com/office/drawing/2014/main" id="{D7642516-C99D-E351-4A98-E3103E4C7BAE}"/>
              </a:ext>
            </a:extLst>
          </p:cNvPr>
          <p:cNvPicPr>
            <a:picLocks noChangeAspect="1" noChangeArrowheads="1"/>
          </p:cNvPicPr>
          <p:nvPr/>
        </p:nvPicPr>
        <p:blipFill rotWithShape="1">
          <a:blip r:embed="rId2">
            <a:alphaModFix amt="52000"/>
            <a:extLst>
              <a:ext uri="{28A0092B-C50C-407E-A947-70E740481C1C}">
                <a14:useLocalDpi xmlns:a14="http://schemas.microsoft.com/office/drawing/2010/main" val="0"/>
              </a:ext>
            </a:extLst>
          </a:blip>
          <a:srcRect l="6992" r="2628" b="-1"/>
          <a:stretch/>
        </p:blipFill>
        <p:spPr bwMode="auto">
          <a:xfrm>
            <a:off x="1" y="10"/>
            <a:ext cx="609599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10668000" y="6356350"/>
            <a:ext cx="685800" cy="365125"/>
          </a:xfrm>
        </p:spPr>
        <p:txBody>
          <a:bodyPr>
            <a:normAutofit/>
          </a:bodyPr>
          <a:lstStyle/>
          <a:p>
            <a:pPr>
              <a:spcAft>
                <a:spcPts val="600"/>
              </a:spcAft>
            </a:pPr>
            <a:fld id="{76B8FEF2-1166-4001-8604-5999A6307F98}" type="slidenum">
              <a:rPr lang="en-CA"/>
              <a:pPr>
                <a:spcAft>
                  <a:spcPts val="600"/>
                </a:spcAft>
              </a:pPr>
              <a:t>26</a:t>
            </a:fld>
            <a:endParaRPr lang="en-CA"/>
          </a:p>
        </p:txBody>
      </p:sp>
      <p:graphicFrame>
        <p:nvGraphicFramePr>
          <p:cNvPr id="19" name="Diagram 18">
            <a:extLst>
              <a:ext uri="{FF2B5EF4-FFF2-40B4-BE49-F238E27FC236}">
                <a16:creationId xmlns:a16="http://schemas.microsoft.com/office/drawing/2014/main" id="{CD14D6F4-35D9-6C07-5E43-5399A91777D6}"/>
              </a:ext>
            </a:extLst>
          </p:cNvPr>
          <p:cNvGraphicFramePr/>
          <p:nvPr>
            <p:extLst>
              <p:ext uri="{D42A27DB-BD31-4B8C-83A1-F6EECF244321}">
                <p14:modId xmlns:p14="http://schemas.microsoft.com/office/powerpoint/2010/main" val="2802096367"/>
              </p:ext>
            </p:extLst>
          </p:nvPr>
        </p:nvGraphicFramePr>
        <p:xfrm>
          <a:off x="7281467" y="2668772"/>
          <a:ext cx="4498429" cy="3687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Rectangle 20">
            <a:extLst>
              <a:ext uri="{FF2B5EF4-FFF2-40B4-BE49-F238E27FC236}">
                <a16:creationId xmlns:a16="http://schemas.microsoft.com/office/drawing/2014/main" id="{5A351DE3-17B7-92FA-C4A8-0A819C556C70}"/>
              </a:ext>
            </a:extLst>
          </p:cNvPr>
          <p:cNvSpPr/>
          <p:nvPr/>
        </p:nvSpPr>
        <p:spPr>
          <a:xfrm>
            <a:off x="6704318" y="352581"/>
            <a:ext cx="5247961" cy="1631216"/>
          </a:xfrm>
          <a:prstGeom prst="rect">
            <a:avLst/>
          </a:prstGeom>
          <a:noFill/>
        </p:spPr>
        <p:txBody>
          <a:bodyPr wrap="square" lIns="91440" tIns="45720" rIns="91440" bIns="45720">
            <a:spAutoFit/>
          </a:bodyPr>
          <a:lstStyle/>
          <a:p>
            <a:pPr algn="ctr">
              <a:defRPr/>
            </a:pPr>
            <a:r>
              <a:rPr lang="en-GB" sz="5000" b="1" dirty="0">
                <a:ln w="0"/>
                <a:solidFill>
                  <a:prstClr val="black"/>
                </a:solidFill>
                <a:effectLst>
                  <a:outerShdw blurRad="38100" dist="19050" dir="2700000" algn="tl" rotWithShape="0">
                    <a:prstClr val="black">
                      <a:alpha val="40000"/>
                    </a:prstClr>
                  </a:outerShdw>
                </a:effectLst>
              </a:rPr>
              <a:t>Stationary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 Time Series</a:t>
            </a:r>
          </a:p>
        </p:txBody>
      </p:sp>
      <p:sp>
        <p:nvSpPr>
          <p:cNvPr id="3" name="TextBox 2">
            <a:extLst>
              <a:ext uri="{FF2B5EF4-FFF2-40B4-BE49-F238E27FC236}">
                <a16:creationId xmlns:a16="http://schemas.microsoft.com/office/drawing/2014/main" id="{4FE1CDE2-5074-4D6E-5F47-3C496452FE53}"/>
              </a:ext>
            </a:extLst>
          </p:cNvPr>
          <p:cNvSpPr txBox="1"/>
          <p:nvPr/>
        </p:nvSpPr>
        <p:spPr>
          <a:xfrm>
            <a:off x="350874" y="6049926"/>
            <a:ext cx="5256567" cy="707886"/>
          </a:xfrm>
          <a:prstGeom prst="rect">
            <a:avLst/>
          </a:prstGeom>
          <a:noFill/>
        </p:spPr>
        <p:txBody>
          <a:bodyPr wrap="none" rtlCol="0">
            <a:spAutoFit/>
          </a:bodyPr>
          <a:lstStyle/>
          <a:p>
            <a:r>
              <a:rPr lang="en-US" sz="1000" dirty="0"/>
              <a:t>Image : </a:t>
            </a:r>
            <a:r>
              <a:rPr lang="en-US" sz="1000" dirty="0">
                <a:hlinkClick r:id="rId8">
                  <a:extLst>
                    <a:ext uri="{A12FA001-AC4F-418D-AE19-62706E023703}">
                      <ahyp:hlinkClr xmlns:ahyp="http://schemas.microsoft.com/office/drawing/2018/hyperlinkcolor" val="tx"/>
                    </a:ext>
                  </a:extLst>
                </a:hlinkClick>
              </a:rPr>
              <a:t>https://www.ppt-backgrounds.net/statistics/2030-statistics-keynote-backgrounds.html</a:t>
            </a:r>
            <a:endParaRPr lang="en-US" sz="1000" dirty="0"/>
          </a:p>
          <a:p>
            <a:r>
              <a:rPr lang="en-US" sz="1000" dirty="0">
                <a:hlinkClick r:id="rId9">
                  <a:extLst>
                    <a:ext uri="{A12FA001-AC4F-418D-AE19-62706E023703}">
                      <ahyp:hlinkClr xmlns:ahyp="http://schemas.microsoft.com/office/drawing/2018/hyperlinkcolor" val="tx"/>
                    </a:ext>
                  </a:extLst>
                </a:hlinkClick>
              </a:rPr>
              <a:t>https://yashuseth.wordpress.com/2018/01/19/time-series-analysis-forecasting-modelling-arima/</a:t>
            </a:r>
            <a:endParaRPr lang="en-US" sz="1000" dirty="0"/>
          </a:p>
          <a:p>
            <a:r>
              <a:rPr lang="en-US" sz="1000" dirty="0">
                <a:hlinkClick r:id="rId10">
                  <a:extLst>
                    <a:ext uri="{A12FA001-AC4F-418D-AE19-62706E023703}">
                      <ahyp:hlinkClr xmlns:ahyp="http://schemas.microsoft.com/office/drawing/2018/hyperlinkcolor" val="tx"/>
                    </a:ext>
                  </a:extLst>
                </a:hlinkClick>
              </a:rPr>
              <a:t>https://www.congrelate.com/41-big-data-analytics-background-pictures/</a:t>
            </a:r>
            <a:endParaRPr lang="en-US" sz="1000" dirty="0"/>
          </a:p>
          <a:p>
            <a:r>
              <a:rPr lang="en-US" sz="1000" dirty="0"/>
              <a:t>https://</a:t>
            </a:r>
            <a:r>
              <a:rPr lang="en-US" sz="1000" dirty="0" err="1"/>
              <a:t>medium.com</a:t>
            </a:r>
            <a:r>
              <a:rPr lang="en-US" sz="1000" dirty="0"/>
              <a:t>/analytics-</a:t>
            </a:r>
            <a:r>
              <a:rPr lang="en-US" sz="1000" dirty="0" err="1"/>
              <a:t>vidhya</a:t>
            </a:r>
            <a:r>
              <a:rPr lang="en-US" sz="1000" dirty="0"/>
              <a:t>/time-series-analysis-84126c2f3097</a:t>
            </a:r>
          </a:p>
        </p:txBody>
      </p:sp>
    </p:spTree>
    <p:extLst>
      <p:ext uri="{BB962C8B-B14F-4D97-AF65-F5344CB8AC3E}">
        <p14:creationId xmlns:p14="http://schemas.microsoft.com/office/powerpoint/2010/main" val="1531209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0" name="Rectangle 6164">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Freeform: Shape 6166">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6169" name="Freeform: Shape 6168">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76B8FEF2-1166-4001-8604-5999A6307F98}" type="slidenum">
              <a:rPr lang="en-US">
                <a:solidFill>
                  <a:schemeClr val="tx1">
                    <a:alpha val="60000"/>
                  </a:schemeClr>
                </a:solidFill>
              </a:rPr>
              <a:pPr>
                <a:spcAft>
                  <a:spcPts val="600"/>
                </a:spcAft>
              </a:pPr>
              <a:t>27</a:t>
            </a:fld>
            <a:endParaRPr lang="en-US">
              <a:solidFill>
                <a:schemeClr val="tx1">
                  <a:alpha val="60000"/>
                </a:schemeClr>
              </a:solidFill>
            </a:endParaRPr>
          </a:p>
        </p:txBody>
      </p:sp>
      <p:grpSp>
        <p:nvGrpSpPr>
          <p:cNvPr id="10" name="Group 9">
            <a:extLst>
              <a:ext uri="{FF2B5EF4-FFF2-40B4-BE49-F238E27FC236}">
                <a16:creationId xmlns:a16="http://schemas.microsoft.com/office/drawing/2014/main" id="{86570F9F-8DAA-80E4-C78F-1A1B31B9AEDB}"/>
              </a:ext>
            </a:extLst>
          </p:cNvPr>
          <p:cNvGrpSpPr/>
          <p:nvPr/>
        </p:nvGrpSpPr>
        <p:grpSpPr>
          <a:xfrm>
            <a:off x="5329206" y="614363"/>
            <a:ext cx="6572282" cy="5143500"/>
            <a:chOff x="1969114" y="1187956"/>
            <a:chExt cx="8468015" cy="4435561"/>
          </a:xfrm>
        </p:grpSpPr>
        <p:sp>
          <p:nvSpPr>
            <p:cNvPr id="11" name="Rectangle: Rounded Corners 13">
              <a:extLst>
                <a:ext uri="{FF2B5EF4-FFF2-40B4-BE49-F238E27FC236}">
                  <a16:creationId xmlns:a16="http://schemas.microsoft.com/office/drawing/2014/main" id="{FE78CFA5-6C97-0047-6088-4B31ED10629C}"/>
                </a:ext>
              </a:extLst>
            </p:cNvPr>
            <p:cNvSpPr/>
            <p:nvPr/>
          </p:nvSpPr>
          <p:spPr>
            <a:xfrm>
              <a:off x="5462731" y="4763446"/>
              <a:ext cx="4395576" cy="8600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algn="ctr">
                <a:lnSpc>
                  <a:spcPct val="90000"/>
                </a:lnSpc>
                <a:spcAft>
                  <a:spcPts val="600"/>
                </a:spcAft>
              </a:pPr>
              <a:r>
                <a:rPr lang="en-CA" sz="1300" dirty="0"/>
                <a:t>One step ahead rolling prediction</a:t>
              </a:r>
            </a:p>
            <a:p>
              <a:pPr algn="ctr">
                <a:lnSpc>
                  <a:spcPct val="90000"/>
                </a:lnSpc>
                <a:spcAft>
                  <a:spcPts val="600"/>
                </a:spcAft>
              </a:pPr>
              <a:r>
                <a:rPr lang="en-CA" sz="1300" dirty="0"/>
                <a:t>with prediction interval</a:t>
              </a:r>
            </a:p>
          </p:txBody>
        </p:sp>
        <p:sp>
          <p:nvSpPr>
            <p:cNvPr id="14" name="Arrow: Down 7">
              <a:extLst>
                <a:ext uri="{FF2B5EF4-FFF2-40B4-BE49-F238E27FC236}">
                  <a16:creationId xmlns:a16="http://schemas.microsoft.com/office/drawing/2014/main" id="{D37FAB8E-2549-95B8-2386-BC69E289CD92}"/>
                </a:ext>
              </a:extLst>
            </p:cNvPr>
            <p:cNvSpPr/>
            <p:nvPr/>
          </p:nvSpPr>
          <p:spPr>
            <a:xfrm>
              <a:off x="3755432" y="1875931"/>
              <a:ext cx="260387" cy="485076"/>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17" name="Arrow: Down 19">
              <a:extLst>
                <a:ext uri="{FF2B5EF4-FFF2-40B4-BE49-F238E27FC236}">
                  <a16:creationId xmlns:a16="http://schemas.microsoft.com/office/drawing/2014/main" id="{0BAF2D4E-0BFA-4B3C-5431-CFF38AC08B92}"/>
                </a:ext>
              </a:extLst>
            </p:cNvPr>
            <p:cNvSpPr/>
            <p:nvPr/>
          </p:nvSpPr>
          <p:spPr>
            <a:xfrm>
              <a:off x="5003852" y="2883337"/>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18" name="Arrow: Down 20">
              <a:extLst>
                <a:ext uri="{FF2B5EF4-FFF2-40B4-BE49-F238E27FC236}">
                  <a16:creationId xmlns:a16="http://schemas.microsoft.com/office/drawing/2014/main" id="{A42CA892-FD8E-68BA-5FED-82CC5F324AD1}"/>
                </a:ext>
              </a:extLst>
            </p:cNvPr>
            <p:cNvSpPr/>
            <p:nvPr/>
          </p:nvSpPr>
          <p:spPr>
            <a:xfrm>
              <a:off x="6493125" y="4167874"/>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19" name="Arrow: Curved Right 10">
              <a:extLst>
                <a:ext uri="{FF2B5EF4-FFF2-40B4-BE49-F238E27FC236}">
                  <a16:creationId xmlns:a16="http://schemas.microsoft.com/office/drawing/2014/main" id="{C33BDA35-5B71-DE72-2F23-99A4A6042C07}"/>
                </a:ext>
              </a:extLst>
            </p:cNvPr>
            <p:cNvSpPr/>
            <p:nvPr/>
          </p:nvSpPr>
          <p:spPr>
            <a:xfrm rot="14642038">
              <a:off x="8820977" y="3412234"/>
              <a:ext cx="487190" cy="963963"/>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Right 22">
              <a:extLst>
                <a:ext uri="{FF2B5EF4-FFF2-40B4-BE49-F238E27FC236}">
                  <a16:creationId xmlns:a16="http://schemas.microsoft.com/office/drawing/2014/main" id="{C854E600-2002-38DD-422F-5E26D4F196B2}"/>
                </a:ext>
              </a:extLst>
            </p:cNvPr>
            <p:cNvSpPr/>
            <p:nvPr/>
          </p:nvSpPr>
          <p:spPr>
            <a:xfrm rot="2502798">
              <a:off x="8154020" y="2572415"/>
              <a:ext cx="487190" cy="963963"/>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1" name="Oval 20">
              <a:extLst>
                <a:ext uri="{FF2B5EF4-FFF2-40B4-BE49-F238E27FC236}">
                  <a16:creationId xmlns:a16="http://schemas.microsoft.com/office/drawing/2014/main" id="{2B2FE5B9-C175-69C8-3013-7E282077A6C9}"/>
                </a:ext>
              </a:extLst>
            </p:cNvPr>
            <p:cNvSpPr/>
            <p:nvPr/>
          </p:nvSpPr>
          <p:spPr>
            <a:xfrm>
              <a:off x="8702597" y="2527469"/>
              <a:ext cx="1734532"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r>
                <a:rPr lang="en-CA" sz="1300" dirty="0">
                  <a:solidFill>
                    <a:schemeClr val="tx1"/>
                  </a:solidFill>
                </a:rPr>
                <a:t>Cross- validation </a:t>
              </a:r>
            </a:p>
          </p:txBody>
        </p:sp>
        <p:sp>
          <p:nvSpPr>
            <p:cNvPr id="22" name="Arrow: Curved Down 21">
              <a:extLst>
                <a:ext uri="{FF2B5EF4-FFF2-40B4-BE49-F238E27FC236}">
                  <a16:creationId xmlns:a16="http://schemas.microsoft.com/office/drawing/2014/main" id="{0DABD00D-D8BE-4B6B-0E21-43D7D1B8ED1F}"/>
                </a:ext>
              </a:extLst>
            </p:cNvPr>
            <p:cNvSpPr/>
            <p:nvPr/>
          </p:nvSpPr>
          <p:spPr>
            <a:xfrm rot="20751620">
              <a:off x="3462543" y="3372758"/>
              <a:ext cx="953560" cy="476712"/>
            </a:xfrm>
            <a:prstGeom prst="curved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3" name="Oval 22">
              <a:extLst>
                <a:ext uri="{FF2B5EF4-FFF2-40B4-BE49-F238E27FC236}">
                  <a16:creationId xmlns:a16="http://schemas.microsoft.com/office/drawing/2014/main" id="{BE1710F4-E4E1-2438-EE11-BE7E91014639}"/>
                </a:ext>
              </a:extLst>
            </p:cNvPr>
            <p:cNvSpPr/>
            <p:nvPr/>
          </p:nvSpPr>
          <p:spPr>
            <a:xfrm>
              <a:off x="1969114" y="3664905"/>
              <a:ext cx="2124204"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r>
                <a:rPr lang="en-CA" sz="1400" dirty="0">
                  <a:solidFill>
                    <a:schemeClr val="tx1"/>
                  </a:solidFill>
                </a:rPr>
                <a:t>Block</a:t>
              </a:r>
            </a:p>
            <a:p>
              <a:pPr algn="ctr">
                <a:lnSpc>
                  <a:spcPct val="90000"/>
                </a:lnSpc>
                <a:spcAft>
                  <a:spcPts val="600"/>
                </a:spcAft>
              </a:pPr>
              <a:r>
                <a:rPr lang="en-CA" sz="1400" dirty="0">
                  <a:solidFill>
                    <a:schemeClr val="tx1"/>
                  </a:solidFill>
                </a:rPr>
                <a:t>Bootstrap</a:t>
              </a:r>
            </a:p>
          </p:txBody>
        </p:sp>
        <p:sp>
          <p:nvSpPr>
            <p:cNvPr id="24" name="Arrow: Curved Up 24">
              <a:extLst>
                <a:ext uri="{FF2B5EF4-FFF2-40B4-BE49-F238E27FC236}">
                  <a16:creationId xmlns:a16="http://schemas.microsoft.com/office/drawing/2014/main" id="{07CD2C1E-C4D9-FF4D-A073-93DEA86EAB6C}"/>
                </a:ext>
              </a:extLst>
            </p:cNvPr>
            <p:cNvSpPr/>
            <p:nvPr/>
          </p:nvSpPr>
          <p:spPr>
            <a:xfrm rot="3429368">
              <a:off x="4377744" y="4444513"/>
              <a:ext cx="1193373" cy="515072"/>
            </a:xfrm>
            <a:prstGeom prst="curvedUpArrow">
              <a:avLst>
                <a:gd name="adj1" fmla="val 25000"/>
                <a:gd name="adj2" fmla="val 50000"/>
                <a:gd name="adj3" fmla="val 36433"/>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5" name="Rectangle: Rounded Corners 12">
              <a:extLst>
                <a:ext uri="{FF2B5EF4-FFF2-40B4-BE49-F238E27FC236}">
                  <a16:creationId xmlns:a16="http://schemas.microsoft.com/office/drawing/2014/main" id="{2D7206CD-F080-281B-9D7A-2AD40A16CA27}"/>
                </a:ext>
              </a:extLst>
            </p:cNvPr>
            <p:cNvSpPr/>
            <p:nvPr/>
          </p:nvSpPr>
          <p:spPr>
            <a:xfrm>
              <a:off x="4396777" y="3489945"/>
              <a:ext cx="4305820" cy="6716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algn="ctr">
                <a:lnSpc>
                  <a:spcPct val="90000"/>
                </a:lnSpc>
                <a:spcAft>
                  <a:spcPts val="600"/>
                </a:spcAft>
              </a:pPr>
              <a:r>
                <a:rPr lang="en-CA" sz="1600"/>
                <a:t>Apply  ARIMA on selected factors</a:t>
              </a:r>
            </a:p>
          </p:txBody>
        </p:sp>
        <p:sp>
          <p:nvSpPr>
            <p:cNvPr id="26" name="Rectangle: Rounded Corners 1">
              <a:extLst>
                <a:ext uri="{FF2B5EF4-FFF2-40B4-BE49-F238E27FC236}">
                  <a16:creationId xmlns:a16="http://schemas.microsoft.com/office/drawing/2014/main" id="{66B88361-BA9F-B890-5D1A-E7C1F2FC7A27}"/>
                </a:ext>
              </a:extLst>
            </p:cNvPr>
            <p:cNvSpPr/>
            <p:nvPr/>
          </p:nvSpPr>
          <p:spPr>
            <a:xfrm>
              <a:off x="2074571" y="1187956"/>
              <a:ext cx="3361723" cy="7008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algn="ctr">
                <a:lnSpc>
                  <a:spcPct val="90000"/>
                </a:lnSpc>
                <a:spcAft>
                  <a:spcPts val="600"/>
                </a:spcAft>
              </a:pPr>
              <a:r>
                <a:rPr lang="en-CA" sz="2400"/>
                <a:t>Select predictors</a:t>
              </a:r>
            </a:p>
          </p:txBody>
        </p:sp>
        <p:sp>
          <p:nvSpPr>
            <p:cNvPr id="27" name="Rectangle: Rounded Corners 11">
              <a:extLst>
                <a:ext uri="{FF2B5EF4-FFF2-40B4-BE49-F238E27FC236}">
                  <a16:creationId xmlns:a16="http://schemas.microsoft.com/office/drawing/2014/main" id="{1106D247-58C2-0CAC-5F3D-6B22680623F3}"/>
                </a:ext>
              </a:extLst>
            </p:cNvPr>
            <p:cNvSpPr/>
            <p:nvPr/>
          </p:nvSpPr>
          <p:spPr>
            <a:xfrm>
              <a:off x="3139801" y="2346810"/>
              <a:ext cx="4060336" cy="67162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algn="ctr">
                <a:lnSpc>
                  <a:spcPct val="90000"/>
                </a:lnSpc>
                <a:spcAft>
                  <a:spcPts val="600"/>
                </a:spcAft>
              </a:pPr>
              <a:r>
                <a:rPr lang="en-CA" sz="1600"/>
                <a:t>Apply DFM to predictor space</a:t>
              </a:r>
            </a:p>
          </p:txBody>
        </p:sp>
      </p:grpSp>
      <p:sp>
        <p:nvSpPr>
          <p:cNvPr id="3" name="Rectangle 2">
            <a:extLst>
              <a:ext uri="{FF2B5EF4-FFF2-40B4-BE49-F238E27FC236}">
                <a16:creationId xmlns:a16="http://schemas.microsoft.com/office/drawing/2014/main" id="{E5E3BD12-5FD2-4D27-21D6-3A0B3ED1BE36}"/>
              </a:ext>
            </a:extLst>
          </p:cNvPr>
          <p:cNvSpPr/>
          <p:nvPr/>
        </p:nvSpPr>
        <p:spPr>
          <a:xfrm>
            <a:off x="290512" y="2167669"/>
            <a:ext cx="3927101" cy="1754326"/>
          </a:xfrm>
          <a:prstGeom prst="rect">
            <a:avLst/>
          </a:prstGeom>
          <a:noFill/>
        </p:spPr>
        <p:txBody>
          <a:bodyPr wrap="none" lIns="91440" tIns="45720" rIns="91440" bIns="45720">
            <a:spAutoFit/>
          </a:bodyPr>
          <a:lstStyle/>
          <a:p>
            <a:pPr algn="ctr"/>
            <a:r>
              <a:rPr lang="en-GB"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Econometric </a:t>
            </a:r>
          </a:p>
          <a:p>
            <a:pPr algn="ctr"/>
            <a:r>
              <a:rPr lang="en-GB"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Model- GDP</a:t>
            </a:r>
          </a:p>
        </p:txBody>
      </p:sp>
    </p:spTree>
    <p:extLst>
      <p:ext uri="{BB962C8B-B14F-4D97-AF65-F5344CB8AC3E}">
        <p14:creationId xmlns:p14="http://schemas.microsoft.com/office/powerpoint/2010/main" val="1404637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4" name="Rectangle 617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6" name="Rectangle 617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78" name="Group 617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617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618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76B8FEF2-1166-4001-8604-5999A6307F98}" type="slidenum">
              <a:rPr lang="en-US">
                <a:solidFill>
                  <a:schemeClr val="bg1"/>
                </a:solidFill>
              </a:rPr>
              <a:pPr algn="ctr">
                <a:spcAft>
                  <a:spcPts val="600"/>
                </a:spcAft>
              </a:pPr>
              <a:t>28</a:t>
            </a:fld>
            <a:endParaRPr lang="en-US">
              <a:solidFill>
                <a:schemeClr val="bg1"/>
              </a:solidFill>
            </a:endParaRPr>
          </a:p>
        </p:txBody>
      </p:sp>
      <p:sp>
        <p:nvSpPr>
          <p:cNvPr id="4" name="Rectangle 3">
            <a:extLst>
              <a:ext uri="{FF2B5EF4-FFF2-40B4-BE49-F238E27FC236}">
                <a16:creationId xmlns:a16="http://schemas.microsoft.com/office/drawing/2014/main" id="{4D8B6D6A-66D7-0B11-A742-E7A1FF186897}"/>
              </a:ext>
            </a:extLst>
          </p:cNvPr>
          <p:cNvSpPr/>
          <p:nvPr/>
        </p:nvSpPr>
        <p:spPr>
          <a:xfrm>
            <a:off x="-253234" y="2103084"/>
            <a:ext cx="5000212" cy="2554545"/>
          </a:xfrm>
          <a:prstGeom prst="rect">
            <a:avLst/>
          </a:prstGeom>
          <a:noFill/>
        </p:spPr>
        <p:txBody>
          <a:bodyPr wrap="square" lIns="91440" tIns="45720" rIns="91440" bIns="45720">
            <a:spAutoFit/>
          </a:bodyPr>
          <a:lstStyle/>
          <a:p>
            <a:pPr algn="ctr"/>
            <a:r>
              <a:rPr lang="en-GB" sz="4000" b="1" cap="none" spc="50" dirty="0">
                <a:ln w="9525" cmpd="sng">
                  <a:solidFill>
                    <a:schemeClr val="accent1"/>
                  </a:solidFill>
                  <a:prstDash val="solid"/>
                </a:ln>
                <a:solidFill>
                  <a:srgbClr val="70AD47">
                    <a:tint val="1000"/>
                  </a:srgbClr>
                </a:solidFill>
                <a:effectLst>
                  <a:glow rad="38100">
                    <a:schemeClr val="accent1">
                      <a:alpha val="40000"/>
                    </a:schemeClr>
                  </a:glow>
                </a:effectLst>
              </a:rPr>
              <a:t>Machine Learning Model- Retail Trade Sales and E - Commerce</a:t>
            </a:r>
          </a:p>
        </p:txBody>
      </p:sp>
      <p:grpSp>
        <p:nvGrpSpPr>
          <p:cNvPr id="37" name="Group 36">
            <a:extLst>
              <a:ext uri="{FF2B5EF4-FFF2-40B4-BE49-F238E27FC236}">
                <a16:creationId xmlns:a16="http://schemas.microsoft.com/office/drawing/2014/main" id="{D8B2E882-9EBF-0F11-1F2E-25F8350EA7E9}"/>
              </a:ext>
            </a:extLst>
          </p:cNvPr>
          <p:cNvGrpSpPr/>
          <p:nvPr/>
        </p:nvGrpSpPr>
        <p:grpSpPr>
          <a:xfrm>
            <a:off x="4746978" y="933454"/>
            <a:ext cx="7331024" cy="4593786"/>
            <a:chOff x="802491" y="2261556"/>
            <a:chExt cx="9323552" cy="3701332"/>
          </a:xfrm>
        </p:grpSpPr>
        <p:sp>
          <p:nvSpPr>
            <p:cNvPr id="38" name="Rectangle: Rounded Corners 13">
              <a:extLst>
                <a:ext uri="{FF2B5EF4-FFF2-40B4-BE49-F238E27FC236}">
                  <a16:creationId xmlns:a16="http://schemas.microsoft.com/office/drawing/2014/main" id="{93D18173-C211-1BF9-F729-35A5CFF24D01}"/>
                </a:ext>
              </a:extLst>
            </p:cNvPr>
            <p:cNvSpPr/>
            <p:nvPr/>
          </p:nvSpPr>
          <p:spPr>
            <a:xfrm>
              <a:off x="5151646" y="5102817"/>
              <a:ext cx="4395576" cy="8600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200" dirty="0"/>
                <a:t>One step ahead rolling prediction</a:t>
              </a:r>
            </a:p>
            <a:p>
              <a:pPr algn="ctr"/>
              <a:r>
                <a:rPr lang="en-CA" sz="2200" dirty="0"/>
                <a:t>with prediction interval</a:t>
              </a:r>
            </a:p>
          </p:txBody>
        </p:sp>
        <p:sp>
          <p:nvSpPr>
            <p:cNvPr id="39" name="Arrow: Down 30">
              <a:extLst>
                <a:ext uri="{FF2B5EF4-FFF2-40B4-BE49-F238E27FC236}">
                  <a16:creationId xmlns:a16="http://schemas.microsoft.com/office/drawing/2014/main" id="{31213B6D-16AB-1D35-4BF6-2F29A1CE9528}"/>
                </a:ext>
              </a:extLst>
            </p:cNvPr>
            <p:cNvSpPr/>
            <p:nvPr/>
          </p:nvSpPr>
          <p:spPr>
            <a:xfrm>
              <a:off x="4692766" y="3222707"/>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40" name="Arrow: Down 31">
              <a:extLst>
                <a:ext uri="{FF2B5EF4-FFF2-40B4-BE49-F238E27FC236}">
                  <a16:creationId xmlns:a16="http://schemas.microsoft.com/office/drawing/2014/main" id="{A6F6D682-18E1-B3E6-FF4B-47C6574737DE}"/>
                </a:ext>
              </a:extLst>
            </p:cNvPr>
            <p:cNvSpPr/>
            <p:nvPr/>
          </p:nvSpPr>
          <p:spPr>
            <a:xfrm>
              <a:off x="6182039" y="4507244"/>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41" name="Arrow: Curved Right 32">
              <a:extLst>
                <a:ext uri="{FF2B5EF4-FFF2-40B4-BE49-F238E27FC236}">
                  <a16:creationId xmlns:a16="http://schemas.microsoft.com/office/drawing/2014/main" id="{D4586978-A0F9-141E-D11C-4CDFBFEF9A5C}"/>
                </a:ext>
              </a:extLst>
            </p:cNvPr>
            <p:cNvSpPr/>
            <p:nvPr/>
          </p:nvSpPr>
          <p:spPr>
            <a:xfrm rot="14642038">
              <a:off x="8509891" y="3751604"/>
              <a:ext cx="487190" cy="963963"/>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2" name="Arrow: Curved Right 33">
              <a:extLst>
                <a:ext uri="{FF2B5EF4-FFF2-40B4-BE49-F238E27FC236}">
                  <a16:creationId xmlns:a16="http://schemas.microsoft.com/office/drawing/2014/main" id="{082D89DF-4571-5D5D-E8FF-E6E2052CB030}"/>
                </a:ext>
              </a:extLst>
            </p:cNvPr>
            <p:cNvSpPr/>
            <p:nvPr/>
          </p:nvSpPr>
          <p:spPr>
            <a:xfrm rot="2502798">
              <a:off x="7425874" y="2920614"/>
              <a:ext cx="487190" cy="963963"/>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3" name="Oval 42">
              <a:extLst>
                <a:ext uri="{FF2B5EF4-FFF2-40B4-BE49-F238E27FC236}">
                  <a16:creationId xmlns:a16="http://schemas.microsoft.com/office/drawing/2014/main" id="{CEA79FDF-29D5-62BE-5B4D-BCF3604B8189}"/>
                </a:ext>
              </a:extLst>
            </p:cNvPr>
            <p:cNvSpPr/>
            <p:nvPr/>
          </p:nvSpPr>
          <p:spPr>
            <a:xfrm>
              <a:off x="7814452" y="2866839"/>
              <a:ext cx="2311591"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rPr>
                <a:t>Cross- validation </a:t>
              </a:r>
            </a:p>
          </p:txBody>
        </p:sp>
        <p:sp>
          <p:nvSpPr>
            <p:cNvPr id="44" name="Arrow: Curved Down 35">
              <a:extLst>
                <a:ext uri="{FF2B5EF4-FFF2-40B4-BE49-F238E27FC236}">
                  <a16:creationId xmlns:a16="http://schemas.microsoft.com/office/drawing/2014/main" id="{9E14E20C-7E31-114A-450E-D7C20C6659CF}"/>
                </a:ext>
              </a:extLst>
            </p:cNvPr>
            <p:cNvSpPr/>
            <p:nvPr/>
          </p:nvSpPr>
          <p:spPr>
            <a:xfrm rot="20751620">
              <a:off x="3151457" y="3712128"/>
              <a:ext cx="953560" cy="476712"/>
            </a:xfrm>
            <a:prstGeom prst="curved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5" name="Oval 44">
              <a:extLst>
                <a:ext uri="{FF2B5EF4-FFF2-40B4-BE49-F238E27FC236}">
                  <a16:creationId xmlns:a16="http://schemas.microsoft.com/office/drawing/2014/main" id="{DA960273-3425-196B-5733-04032B14B135}"/>
                </a:ext>
              </a:extLst>
            </p:cNvPr>
            <p:cNvSpPr/>
            <p:nvPr/>
          </p:nvSpPr>
          <p:spPr>
            <a:xfrm>
              <a:off x="1594010" y="4004275"/>
              <a:ext cx="2188222"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rPr>
                <a:t>Block</a:t>
              </a:r>
            </a:p>
            <a:p>
              <a:pPr algn="ctr"/>
              <a:r>
                <a:rPr lang="en-CA" sz="2000" dirty="0">
                  <a:solidFill>
                    <a:schemeClr val="tx1"/>
                  </a:solidFill>
                </a:rPr>
                <a:t>Bootstrap</a:t>
              </a:r>
            </a:p>
          </p:txBody>
        </p:sp>
        <p:sp>
          <p:nvSpPr>
            <p:cNvPr id="46" name="Arrow: Curved Up 37">
              <a:extLst>
                <a:ext uri="{FF2B5EF4-FFF2-40B4-BE49-F238E27FC236}">
                  <a16:creationId xmlns:a16="http://schemas.microsoft.com/office/drawing/2014/main" id="{B2325215-0199-5CCE-514B-32ECBC4D7AFD}"/>
                </a:ext>
              </a:extLst>
            </p:cNvPr>
            <p:cNvSpPr/>
            <p:nvPr/>
          </p:nvSpPr>
          <p:spPr>
            <a:xfrm rot="3429368">
              <a:off x="4066658" y="4783883"/>
              <a:ext cx="1193373" cy="515072"/>
            </a:xfrm>
            <a:prstGeom prst="curvedUpArrow">
              <a:avLst>
                <a:gd name="adj1" fmla="val 25000"/>
                <a:gd name="adj2" fmla="val 50000"/>
                <a:gd name="adj3" fmla="val 36433"/>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7" name="Rectangle: Rounded Corners 38">
              <a:extLst>
                <a:ext uri="{FF2B5EF4-FFF2-40B4-BE49-F238E27FC236}">
                  <a16:creationId xmlns:a16="http://schemas.microsoft.com/office/drawing/2014/main" id="{50112E85-E881-8698-2480-5B2CD2E94E69}"/>
                </a:ext>
              </a:extLst>
            </p:cNvPr>
            <p:cNvSpPr/>
            <p:nvPr/>
          </p:nvSpPr>
          <p:spPr>
            <a:xfrm>
              <a:off x="3001966" y="2572073"/>
              <a:ext cx="3395693" cy="6716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200" dirty="0"/>
                <a:t>Select predictors</a:t>
              </a:r>
            </a:p>
          </p:txBody>
        </p:sp>
        <p:sp>
          <p:nvSpPr>
            <p:cNvPr id="48" name="Rectangle: Rounded Corners 39">
              <a:extLst>
                <a:ext uri="{FF2B5EF4-FFF2-40B4-BE49-F238E27FC236}">
                  <a16:creationId xmlns:a16="http://schemas.microsoft.com/office/drawing/2014/main" id="{9CA2D2F4-D25E-5FAE-9D5C-E551CA188216}"/>
                </a:ext>
              </a:extLst>
            </p:cNvPr>
            <p:cNvSpPr/>
            <p:nvPr/>
          </p:nvSpPr>
          <p:spPr>
            <a:xfrm>
              <a:off x="4085691" y="3829315"/>
              <a:ext cx="4305820" cy="6716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200" dirty="0"/>
                <a:t>Apply Random Forest on </a:t>
              </a:r>
            </a:p>
            <a:p>
              <a:pPr algn="ctr"/>
              <a:r>
                <a:rPr lang="en-CA" sz="2200" dirty="0"/>
                <a:t>selected factors</a:t>
              </a:r>
            </a:p>
          </p:txBody>
        </p:sp>
        <p:sp>
          <p:nvSpPr>
            <p:cNvPr id="49" name="Arrow: Curved Down 41">
              <a:extLst>
                <a:ext uri="{FF2B5EF4-FFF2-40B4-BE49-F238E27FC236}">
                  <a16:creationId xmlns:a16="http://schemas.microsoft.com/office/drawing/2014/main" id="{53071971-B3E4-ACCC-0EDE-5E85A6267F81}"/>
                </a:ext>
              </a:extLst>
            </p:cNvPr>
            <p:cNvSpPr/>
            <p:nvPr/>
          </p:nvSpPr>
          <p:spPr>
            <a:xfrm rot="21318279">
              <a:off x="2095548" y="2279804"/>
              <a:ext cx="953560" cy="476712"/>
            </a:xfrm>
            <a:prstGeom prst="curved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50" name="Plus Sign 42">
              <a:extLst>
                <a:ext uri="{FF2B5EF4-FFF2-40B4-BE49-F238E27FC236}">
                  <a16:creationId xmlns:a16="http://schemas.microsoft.com/office/drawing/2014/main" id="{E1CAB152-899A-D802-8B81-927D67748775}"/>
                </a:ext>
              </a:extLst>
            </p:cNvPr>
            <p:cNvSpPr/>
            <p:nvPr/>
          </p:nvSpPr>
          <p:spPr>
            <a:xfrm>
              <a:off x="2970254" y="2261556"/>
              <a:ext cx="188536" cy="224241"/>
            </a:xfrm>
            <a:prstGeom prst="mathPl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51" name="Oval 50">
              <a:extLst>
                <a:ext uri="{FF2B5EF4-FFF2-40B4-BE49-F238E27FC236}">
                  <a16:creationId xmlns:a16="http://schemas.microsoft.com/office/drawing/2014/main" id="{E550B080-3BCB-3D6B-E435-343F05D9694F}"/>
                </a:ext>
              </a:extLst>
            </p:cNvPr>
            <p:cNvSpPr/>
            <p:nvPr/>
          </p:nvSpPr>
          <p:spPr>
            <a:xfrm>
              <a:off x="802491" y="2477177"/>
              <a:ext cx="2044402"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rPr>
                <a:t>Lagged series of response</a:t>
              </a:r>
            </a:p>
          </p:txBody>
        </p:sp>
      </p:grpSp>
    </p:spTree>
    <p:extLst>
      <p:ext uri="{BB962C8B-B14F-4D97-AF65-F5344CB8AC3E}">
        <p14:creationId xmlns:p14="http://schemas.microsoft.com/office/powerpoint/2010/main" val="3432257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26" name="Picture 2" descr="Annual Report Torn Paper Background. Stock Vector - Illustration of  economic, result: 83554513">
            <a:extLst>
              <a:ext uri="{FF2B5EF4-FFF2-40B4-BE49-F238E27FC236}">
                <a16:creationId xmlns:a16="http://schemas.microsoft.com/office/drawing/2014/main" id="{71FE9AE2-A3FE-4FE1-95A5-48B1CCAA91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8989"/>
          <a:stretch/>
        </p:blipFill>
        <p:spPr bwMode="auto">
          <a:xfrm>
            <a:off x="4458668" y="10"/>
            <a:ext cx="7733331" cy="6857990"/>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42021570-FC55-88DC-1091-35C28B7768D5}"/>
              </a:ext>
            </a:extLst>
          </p:cNvPr>
          <p:cNvSpPr/>
          <p:nvPr/>
        </p:nvSpPr>
        <p:spPr>
          <a:xfrm>
            <a:off x="477980" y="2567111"/>
            <a:ext cx="4829743" cy="1759386"/>
          </a:xfrm>
          <a:prstGeom prst="rect">
            <a:avLst/>
          </a:prstGeom>
        </p:spPr>
        <p:txBody>
          <a:bodyPr vert="horz" lIns="91440" tIns="45720" rIns="91440" bIns="45720" rtlCol="0" anchor="b">
            <a:normAutofit fontScale="85000" lnSpcReduction="1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0" normalizeH="0" baseline="0" noProof="0" dirty="0">
                <a:ln w="10160">
                  <a:solidFill>
                    <a:srgbClr val="5B9BD5"/>
                  </a:solidFill>
                  <a:prstDash val="solid"/>
                </a:ln>
                <a:solidFill>
                  <a:prstClr val="white"/>
                </a:solidFill>
                <a:effectLst>
                  <a:outerShdw blurRad="38100" dist="22860" dir="5400000" algn="tl" rotWithShape="0">
                    <a:srgbClr val="000000">
                      <a:alpha val="30000"/>
                    </a:srgbClr>
                  </a:outerShdw>
                </a:effectLst>
                <a:uLnTx/>
                <a:uFillTx/>
                <a:latin typeface="Calibri Light"/>
                <a:ea typeface="+mn-ea"/>
                <a:cs typeface="+mn-cs"/>
              </a:rPr>
              <a:t>ANALYSIS AND INTERPRETATION</a:t>
            </a:r>
          </a:p>
        </p:txBody>
      </p:sp>
      <p:sp>
        <p:nvSpPr>
          <p:cNvPr id="93" name="Rectangle 9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B35FC6F-53E5-6DF0-F74F-C800D6F3F9B3}"/>
              </a:ext>
            </a:extLst>
          </p:cNvPr>
          <p:cNvSpPr txBox="1"/>
          <p:nvPr/>
        </p:nvSpPr>
        <p:spPr>
          <a:xfrm>
            <a:off x="188107" y="6528128"/>
            <a:ext cx="115259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 https://www.dreamstime.com/stock-illustration-annual-report-torn-paper-background-man-silhouette-ripping-charts-numbers-presenting-economic-results-vector-available-image83554513</a:t>
            </a:r>
          </a:p>
        </p:txBody>
      </p:sp>
    </p:spTree>
    <p:extLst>
      <p:ext uri="{BB962C8B-B14F-4D97-AF65-F5344CB8AC3E}">
        <p14:creationId xmlns:p14="http://schemas.microsoft.com/office/powerpoint/2010/main" val="14986772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Introduction to E-Learning Pathway for Data Analysts: Background">
            <a:extLst>
              <a:ext uri="{FF2B5EF4-FFF2-40B4-BE49-F238E27FC236}">
                <a16:creationId xmlns:a16="http://schemas.microsoft.com/office/drawing/2014/main" id="{D51A4C2F-44B6-8D83-0CD9-A1910DB8C4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96" r="-1" b="20188"/>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78" name="Freeform: Shape 7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9" name="Group 7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34" name="Group 7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84" name="Freeform: Shape 8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Freeform: Shape 8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35" name="Group 8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036" name="Freeform: Shape 8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7" name="Freeform: Shape 8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sp>
        <p:nvSpPr>
          <p:cNvPr id="2" name="Slide Number Placeholder 1">
            <a:extLst>
              <a:ext uri="{FF2B5EF4-FFF2-40B4-BE49-F238E27FC236}">
                <a16:creationId xmlns:a16="http://schemas.microsoft.com/office/drawing/2014/main" id="{81E28538-2244-EF0A-37BB-E01D23AF0D2C}"/>
              </a:ext>
            </a:extLst>
          </p:cNvPr>
          <p:cNvSpPr>
            <a:spLocks noGrp="1"/>
          </p:cNvSpPr>
          <p:nvPr>
            <p:ph type="sldNum" sz="quarter" idx="12"/>
          </p:nvPr>
        </p:nvSpPr>
        <p:spPr>
          <a:xfrm>
            <a:off x="8737600" y="466933"/>
            <a:ext cx="2635250" cy="707886"/>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6B8FEF2-1166-4001-8604-5999A6307F98}" type="slidenum">
              <a:rPr kumimoji="0" lang="en-CA" sz="4400" b="0" i="0" u="none" strike="noStrike" kern="1200" cap="none" spc="0" normalizeH="0" baseline="0" noProof="0">
                <a:ln>
                  <a:noFill/>
                </a:ln>
                <a:solidFill>
                  <a:srgbClr val="FFFFFF"/>
                </a:solidFill>
                <a:effectLst/>
                <a:uLnTx/>
                <a:uFillTx/>
                <a:latin typeface="Calibr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a:t>
            </a:fld>
            <a:endParaRPr kumimoji="0" lang="en-CA" sz="4400" b="0" i="0" u="none" strike="noStrike" kern="1200" cap="none" spc="0" normalizeH="0" baseline="0" noProof="0">
              <a:ln>
                <a:noFill/>
              </a:ln>
              <a:solidFill>
                <a:srgbClr val="FFFFFF"/>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3C9D378C-93DD-2BEE-1438-FB3427DEEC28}"/>
              </a:ext>
            </a:extLst>
          </p:cNvPr>
          <p:cNvSpPr/>
          <p:nvPr/>
        </p:nvSpPr>
        <p:spPr>
          <a:xfrm>
            <a:off x="213731" y="1842728"/>
            <a:ext cx="3930435"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Introduction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To Team</a:t>
            </a:r>
          </a:p>
        </p:txBody>
      </p:sp>
      <p:sp>
        <p:nvSpPr>
          <p:cNvPr id="4" name="TextBox 3">
            <a:extLst>
              <a:ext uri="{FF2B5EF4-FFF2-40B4-BE49-F238E27FC236}">
                <a16:creationId xmlns:a16="http://schemas.microsoft.com/office/drawing/2014/main" id="{159ECE17-9671-B94B-1766-EBA4505283A4}"/>
              </a:ext>
            </a:extLst>
          </p:cNvPr>
          <p:cNvSpPr txBox="1"/>
          <p:nvPr/>
        </p:nvSpPr>
        <p:spPr>
          <a:xfrm>
            <a:off x="0" y="6465586"/>
            <a:ext cx="424186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https://</a:t>
            </a:r>
            <a:r>
              <a:rPr kumimoji="0" lang="en-US" sz="1100" b="0" i="0" u="none" strike="noStrike" kern="1200" cap="none" spc="0" normalizeH="0" baseline="0" noProof="0" dirty="0" err="1">
                <a:ln>
                  <a:noFill/>
                </a:ln>
                <a:solidFill>
                  <a:prstClr val="white"/>
                </a:solidFill>
                <a:effectLst/>
                <a:uLnTx/>
                <a:uFillTx/>
                <a:latin typeface="Calibri"/>
                <a:ea typeface="+mn-ea"/>
                <a:cs typeface="+mn-cs"/>
              </a:rPr>
              <a:t>elearning.ihtsdotools.org</a:t>
            </a:r>
            <a:r>
              <a:rPr kumimoji="0" lang="en-US" sz="1100" b="0" i="0" u="none" strike="noStrike" kern="1200" cap="none" spc="0" normalizeH="0" baseline="0" noProof="0" dirty="0">
                <a:ln>
                  <a:noFill/>
                </a:ln>
                <a:solidFill>
                  <a:prstClr val="white"/>
                </a:solidFill>
                <a:effectLst/>
                <a:uLnTx/>
                <a:uFillTx/>
                <a:latin typeface="Calibri"/>
                <a:ea typeface="+mn-ea"/>
                <a:cs typeface="+mn-cs"/>
              </a:rPr>
              <a:t>/mod/book/</a:t>
            </a:r>
            <a:r>
              <a:rPr kumimoji="0" lang="en-US" sz="1100" b="0" i="0" u="none" strike="noStrike" kern="1200" cap="none" spc="0" normalizeH="0" baseline="0" noProof="0" dirty="0" err="1">
                <a:ln>
                  <a:noFill/>
                </a:ln>
                <a:solidFill>
                  <a:prstClr val="white"/>
                </a:solidFill>
                <a:effectLst/>
                <a:uLnTx/>
                <a:uFillTx/>
                <a:latin typeface="Calibri"/>
                <a:ea typeface="+mn-ea"/>
                <a:cs typeface="+mn-cs"/>
              </a:rPr>
              <a:t>view.php?id</a:t>
            </a:r>
            <a:r>
              <a:rPr kumimoji="0" lang="en-US" sz="1100" b="0" i="0" u="none" strike="noStrike" kern="1200" cap="none" spc="0" normalizeH="0" baseline="0" noProof="0" dirty="0">
                <a:ln>
                  <a:noFill/>
                </a:ln>
                <a:solidFill>
                  <a:prstClr val="white"/>
                </a:solidFill>
                <a:effectLst/>
                <a:uLnTx/>
                <a:uFillTx/>
                <a:latin typeface="Calibri"/>
                <a:ea typeface="+mn-ea"/>
                <a:cs typeface="+mn-cs"/>
              </a:rPr>
              <a:t>=1772</a:t>
            </a:r>
          </a:p>
        </p:txBody>
      </p:sp>
    </p:spTree>
    <p:extLst>
      <p:ext uri="{BB962C8B-B14F-4D97-AF65-F5344CB8AC3E}">
        <p14:creationId xmlns:p14="http://schemas.microsoft.com/office/powerpoint/2010/main" val="353924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30</a:t>
            </a:fld>
            <a:endParaRPr lang="en-US">
              <a:solidFill>
                <a:srgbClr val="FFFFFF"/>
              </a:solidFill>
            </a:endParaRPr>
          </a:p>
        </p:txBody>
      </p:sp>
      <p:pic>
        <p:nvPicPr>
          <p:cNvPr id="6" name="Picture 5" descr="Chart&#10;&#10;Description automatically generated">
            <a:extLst>
              <a:ext uri="{FF2B5EF4-FFF2-40B4-BE49-F238E27FC236}">
                <a16:creationId xmlns:a16="http://schemas.microsoft.com/office/drawing/2014/main" id="{BC210750-02F4-DBF5-9D3E-BF231B04851C}"/>
              </a:ext>
            </a:extLst>
          </p:cNvPr>
          <p:cNvPicPr>
            <a:picLocks noChangeAspect="1"/>
          </p:cNvPicPr>
          <p:nvPr/>
        </p:nvPicPr>
        <p:blipFill>
          <a:blip r:embed="rId2">
            <a:alphaModFix/>
          </a:blip>
          <a:stretch>
            <a:fillRect/>
          </a:stretch>
        </p:blipFill>
        <p:spPr>
          <a:xfrm>
            <a:off x="1400175" y="1614488"/>
            <a:ext cx="9558336" cy="4398327"/>
          </a:xfrm>
          <a:prstGeom prst="rect">
            <a:avLst/>
          </a:prstGeom>
          <a:ln>
            <a:solidFill>
              <a:schemeClr val="accent1"/>
            </a:solidFill>
          </a:ln>
        </p:spPr>
      </p:pic>
      <p:sp>
        <p:nvSpPr>
          <p:cNvPr id="7" name="TextBox 6">
            <a:extLst>
              <a:ext uri="{FF2B5EF4-FFF2-40B4-BE49-F238E27FC236}">
                <a16:creationId xmlns:a16="http://schemas.microsoft.com/office/drawing/2014/main" id="{7EFA6E0F-7D21-4336-BC04-3EB18059A2E2}"/>
              </a:ext>
            </a:extLst>
          </p:cNvPr>
          <p:cNvSpPr txBox="1"/>
          <p:nvPr/>
        </p:nvSpPr>
        <p:spPr>
          <a:xfrm>
            <a:off x="1823754" y="787112"/>
            <a:ext cx="9134757" cy="646331"/>
          </a:xfrm>
          <a:prstGeom prst="rect">
            <a:avLst/>
          </a:prstGeom>
          <a:noFill/>
        </p:spPr>
        <p:txBody>
          <a:bodyPr wrap="square">
            <a:spAutoFit/>
          </a:bodyPr>
          <a:lstStyle/>
          <a:p>
            <a:pPr algn="ctr">
              <a:lnSpc>
                <a:spcPct val="90000"/>
              </a:lnSpc>
              <a:spcBef>
                <a:spcPct val="0"/>
              </a:spcBef>
              <a:spcAft>
                <a:spcPts val="600"/>
              </a:spcAft>
            </a:pPr>
            <a:r>
              <a:rPr lang="en-US" sz="40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Retail Trade Sales</a:t>
            </a:r>
            <a:r>
              <a:rPr lang="en-US" sz="40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 Value </a:t>
            </a:r>
            <a:r>
              <a:rPr lang="en-US" sz="40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Prediction</a:t>
            </a:r>
            <a:endParaRPr lang="en-US" sz="40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3200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31</a:t>
            </a:fld>
            <a:endParaRPr lang="en-US">
              <a:solidFill>
                <a:srgbClr val="FFFFFF"/>
              </a:solidFill>
            </a:endParaRPr>
          </a:p>
        </p:txBody>
      </p:sp>
      <p:pic>
        <p:nvPicPr>
          <p:cNvPr id="6" name="Picture 5" descr="Chart&#10;&#10;Description automatically generated">
            <a:extLst>
              <a:ext uri="{FF2B5EF4-FFF2-40B4-BE49-F238E27FC236}">
                <a16:creationId xmlns:a16="http://schemas.microsoft.com/office/drawing/2014/main" id="{E53B942B-4733-1180-E4F1-9D4D08A24053}"/>
              </a:ext>
            </a:extLst>
          </p:cNvPr>
          <p:cNvPicPr>
            <a:picLocks noChangeAspect="1"/>
          </p:cNvPicPr>
          <p:nvPr/>
        </p:nvPicPr>
        <p:blipFill>
          <a:blip r:embed="rId2"/>
          <a:stretch>
            <a:fillRect/>
          </a:stretch>
        </p:blipFill>
        <p:spPr>
          <a:xfrm>
            <a:off x="771525" y="1585913"/>
            <a:ext cx="10582275" cy="4633912"/>
          </a:xfrm>
          <a:prstGeom prst="rect">
            <a:avLst/>
          </a:prstGeom>
          <a:ln>
            <a:solidFill>
              <a:schemeClr val="accent1"/>
            </a:solidFill>
          </a:ln>
        </p:spPr>
      </p:pic>
      <p:sp>
        <p:nvSpPr>
          <p:cNvPr id="7" name="TextBox 6">
            <a:extLst>
              <a:ext uri="{FF2B5EF4-FFF2-40B4-BE49-F238E27FC236}">
                <a16:creationId xmlns:a16="http://schemas.microsoft.com/office/drawing/2014/main" id="{E929F783-F7A0-3453-1D91-BE9EC731CB1E}"/>
              </a:ext>
            </a:extLst>
          </p:cNvPr>
          <p:cNvSpPr txBox="1"/>
          <p:nvPr/>
        </p:nvSpPr>
        <p:spPr>
          <a:xfrm>
            <a:off x="1823754" y="787112"/>
            <a:ext cx="9134757" cy="646331"/>
          </a:xfrm>
          <a:prstGeom prst="rect">
            <a:avLst/>
          </a:prstGeom>
          <a:noFill/>
        </p:spPr>
        <p:txBody>
          <a:bodyPr wrap="square">
            <a:spAutoFit/>
          </a:bodyPr>
          <a:lstStyle/>
          <a:p>
            <a:pPr algn="ctr">
              <a:lnSpc>
                <a:spcPct val="90000"/>
              </a:lnSpc>
              <a:spcBef>
                <a:spcPct val="0"/>
              </a:spcBef>
              <a:spcAft>
                <a:spcPts val="600"/>
              </a:spcAft>
            </a:pPr>
            <a:r>
              <a:rPr lang="en-US" sz="40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E – Commerce </a:t>
            </a:r>
            <a:r>
              <a:rPr lang="en-US" sz="40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Value </a:t>
            </a:r>
            <a:r>
              <a:rPr lang="en-US" sz="40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Prediction</a:t>
            </a:r>
            <a:endParaRPr lang="en-US" sz="40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96382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32</a:t>
            </a:fld>
            <a:endParaRPr lang="en-US">
              <a:solidFill>
                <a:srgbClr val="FFFFFF"/>
              </a:solidFill>
            </a:endParaRPr>
          </a:p>
        </p:txBody>
      </p:sp>
      <p:pic>
        <p:nvPicPr>
          <p:cNvPr id="6" name="Picture 5" descr="Chart&#10;&#10;Description automatically generated">
            <a:extLst>
              <a:ext uri="{FF2B5EF4-FFF2-40B4-BE49-F238E27FC236}">
                <a16:creationId xmlns:a16="http://schemas.microsoft.com/office/drawing/2014/main" id="{573202D4-D83F-9407-0F69-A72E15FA6B22}"/>
              </a:ext>
            </a:extLst>
          </p:cNvPr>
          <p:cNvPicPr>
            <a:picLocks noChangeAspect="1"/>
          </p:cNvPicPr>
          <p:nvPr/>
        </p:nvPicPr>
        <p:blipFill>
          <a:blip r:embed="rId2"/>
          <a:stretch>
            <a:fillRect/>
          </a:stretch>
        </p:blipFill>
        <p:spPr>
          <a:xfrm>
            <a:off x="957263" y="1740496"/>
            <a:ext cx="10396537" cy="4272320"/>
          </a:xfrm>
          <a:prstGeom prst="rect">
            <a:avLst/>
          </a:prstGeom>
          <a:ln>
            <a:solidFill>
              <a:schemeClr val="accent1"/>
            </a:solidFill>
          </a:ln>
        </p:spPr>
      </p:pic>
      <p:sp>
        <p:nvSpPr>
          <p:cNvPr id="7" name="TextBox 6">
            <a:extLst>
              <a:ext uri="{FF2B5EF4-FFF2-40B4-BE49-F238E27FC236}">
                <a16:creationId xmlns:a16="http://schemas.microsoft.com/office/drawing/2014/main" id="{553941D1-827F-DC7F-2638-B78CF2897D59}"/>
              </a:ext>
            </a:extLst>
          </p:cNvPr>
          <p:cNvSpPr txBox="1"/>
          <p:nvPr/>
        </p:nvSpPr>
        <p:spPr>
          <a:xfrm>
            <a:off x="1823754" y="787112"/>
            <a:ext cx="9134757" cy="646331"/>
          </a:xfrm>
          <a:prstGeom prst="rect">
            <a:avLst/>
          </a:prstGeom>
          <a:noFill/>
        </p:spPr>
        <p:txBody>
          <a:bodyPr wrap="square">
            <a:spAutoFit/>
          </a:bodyPr>
          <a:lstStyle/>
          <a:p>
            <a:pPr algn="ctr">
              <a:lnSpc>
                <a:spcPct val="90000"/>
              </a:lnSpc>
              <a:spcBef>
                <a:spcPct val="0"/>
              </a:spcBef>
              <a:spcAft>
                <a:spcPts val="600"/>
              </a:spcAft>
            </a:pPr>
            <a:r>
              <a:rPr lang="en-US" sz="40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GDP </a:t>
            </a:r>
            <a:r>
              <a:rPr lang="en-US" sz="40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Value </a:t>
            </a:r>
            <a:r>
              <a:rPr lang="en-US" sz="40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Prediction</a:t>
            </a:r>
            <a:endParaRPr lang="en-US" sz="40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43959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hart, line chart&#10;&#10;Description automatically generated">
            <a:extLst>
              <a:ext uri="{FF2B5EF4-FFF2-40B4-BE49-F238E27FC236}">
                <a16:creationId xmlns:a16="http://schemas.microsoft.com/office/drawing/2014/main" id="{89867030-F30C-8B83-BCCB-FB5FD77FE00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8253" r="15440" b="2"/>
          <a:stretch/>
        </p:blipFill>
        <p:spPr>
          <a:xfrm>
            <a:off x="4547937" y="-5"/>
            <a:ext cx="7644062" cy="3681406"/>
          </a:xfrm>
          <a:prstGeom prst="rect">
            <a:avLst/>
          </a:prstGeom>
        </p:spPr>
      </p:pic>
      <p:pic>
        <p:nvPicPr>
          <p:cNvPr id="7" name="Picture 6" descr="Chart, line chart&#10;&#10;Description automatically generated">
            <a:extLst>
              <a:ext uri="{FF2B5EF4-FFF2-40B4-BE49-F238E27FC236}">
                <a16:creationId xmlns:a16="http://schemas.microsoft.com/office/drawing/2014/main" id="{3E9A1F80-7B2D-03A4-FEEC-627800FDA1ED}"/>
              </a:ext>
            </a:extLst>
          </p:cNvPr>
          <p:cNvPicPr>
            <a:picLocks noChangeAspect="1"/>
          </p:cNvPicPr>
          <p:nvPr/>
        </p:nvPicPr>
        <p:blipFill rotWithShape="1">
          <a:blip r:embed="rId4">
            <a:extLst>
              <a:ext uri="{28A0092B-C50C-407E-A947-70E740481C1C}">
                <a14:useLocalDpi xmlns:a14="http://schemas.microsoft.com/office/drawing/2010/main" val="0"/>
              </a:ext>
            </a:extLst>
          </a:blip>
          <a:srcRect l="2207" r="9357" b="-2"/>
          <a:stretch/>
        </p:blipFill>
        <p:spPr>
          <a:xfrm>
            <a:off x="4547938" y="3681409"/>
            <a:ext cx="7644062" cy="3176595"/>
          </a:xfrm>
          <a:prstGeom prst="rect">
            <a:avLst/>
          </a:prstGeom>
        </p:spPr>
      </p:pic>
      <p:sp>
        <p:nvSpPr>
          <p:cNvPr id="19"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0BC571-47FC-3CEF-74AE-38DC0FF7449F}"/>
              </a:ext>
            </a:extLst>
          </p:cNvPr>
          <p:cNvSpPr/>
          <p:nvPr/>
        </p:nvSpPr>
        <p:spPr>
          <a:xfrm>
            <a:off x="838200" y="1115219"/>
            <a:ext cx="539591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cap="none" spc="0">
                <a:ln w="0"/>
                <a:solidFill>
                  <a:schemeClr val="bg1"/>
                </a:solidFill>
                <a:effectLst>
                  <a:outerShdw blurRad="38100" dist="19050" dir="2700000" algn="tl" rotWithShape="0">
                    <a:schemeClr val="dk1">
                      <a:alpha val="40000"/>
                    </a:schemeClr>
                  </a:outerShdw>
                </a:effectLst>
                <a:latin typeface="+mj-lt"/>
                <a:ea typeface="+mj-ea"/>
                <a:cs typeface="+mj-cs"/>
              </a:rPr>
              <a:t>Does Google Trends really help?</a:t>
            </a:r>
          </a:p>
        </p:txBody>
      </p:sp>
      <p:cxnSp>
        <p:nvCxnSpPr>
          <p:cNvPr id="21"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33</a:t>
            </a:fld>
            <a:endParaRPr lang="en-US">
              <a:solidFill>
                <a:srgbClr val="FFFFFF"/>
              </a:solidFill>
            </a:endParaRPr>
          </a:p>
        </p:txBody>
      </p:sp>
    </p:spTree>
    <p:extLst>
      <p:ext uri="{BB962C8B-B14F-4D97-AF65-F5344CB8AC3E}">
        <p14:creationId xmlns:p14="http://schemas.microsoft.com/office/powerpoint/2010/main" val="389615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03A1C6F6-1DF1-FE21-800E-69B61EF0C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3201185"/>
            <a:ext cx="5824432" cy="2741119"/>
          </a:xfrm>
          <a:prstGeom prst="rect">
            <a:avLst/>
          </a:prstGeom>
        </p:spPr>
      </p:pic>
      <p:sp>
        <p:nvSpPr>
          <p:cNvPr id="13"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CCEE3A77-A12C-7D01-55B6-14922FBF2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50" y="3150148"/>
            <a:ext cx="5935485" cy="2792156"/>
          </a:xfrm>
          <a:prstGeom prst="rect">
            <a:avLst/>
          </a:prstGeom>
        </p:spPr>
      </p:pic>
      <p:sp>
        <p:nvSpPr>
          <p:cNvPr id="2" name="Slide Number Placeholder 1">
            <a:extLst>
              <a:ext uri="{FF2B5EF4-FFF2-40B4-BE49-F238E27FC236}">
                <a16:creationId xmlns:a16="http://schemas.microsoft.com/office/drawing/2014/main" id="{4A79A032-7C4E-D76F-0A6B-D99E0E7613BA}"/>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34</a:t>
            </a:fld>
            <a:endParaRPr lang="en-CA">
              <a:solidFill>
                <a:srgbClr val="FFFFFF"/>
              </a:solidFill>
            </a:endParaRPr>
          </a:p>
        </p:txBody>
      </p:sp>
      <p:sp>
        <p:nvSpPr>
          <p:cNvPr id="8" name="TextBox 7">
            <a:extLst>
              <a:ext uri="{FF2B5EF4-FFF2-40B4-BE49-F238E27FC236}">
                <a16:creationId xmlns:a16="http://schemas.microsoft.com/office/drawing/2014/main" id="{6957702A-F93F-4FA3-CC1D-AF66664A2DE1}"/>
              </a:ext>
            </a:extLst>
          </p:cNvPr>
          <p:cNvSpPr txBox="1"/>
          <p:nvPr/>
        </p:nvSpPr>
        <p:spPr>
          <a:xfrm>
            <a:off x="1390748" y="1392814"/>
            <a:ext cx="4866118" cy="1277273"/>
          </a:xfrm>
          <a:prstGeom prst="rect">
            <a:avLst/>
          </a:prstGeom>
          <a:noFill/>
        </p:spPr>
        <p:txBody>
          <a:bodyPr wrap="square">
            <a:spAutoFit/>
          </a:bodyPr>
          <a:lstStyle/>
          <a:p>
            <a:pPr>
              <a:lnSpc>
                <a:spcPct val="90000"/>
              </a:lnSpc>
              <a:spcBef>
                <a:spcPct val="0"/>
              </a:spcBef>
              <a:spcAft>
                <a:spcPts val="600"/>
              </a:spcAft>
            </a:pPr>
            <a:r>
              <a:rPr lang="en-US" sz="4000" b="1"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Model fit using </a:t>
            </a:r>
          </a:p>
          <a:p>
            <a:pPr>
              <a:lnSpc>
                <a:spcPct val="90000"/>
              </a:lnSpc>
              <a:spcBef>
                <a:spcPct val="0"/>
              </a:spcBef>
              <a:spcAft>
                <a:spcPts val="600"/>
              </a:spcAft>
            </a:pPr>
            <a:r>
              <a:rPr lang="en-US" sz="4000" b="1"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Google Trends</a:t>
            </a:r>
          </a:p>
        </p:txBody>
      </p:sp>
      <p:sp>
        <p:nvSpPr>
          <p:cNvPr id="10" name="TextBox 9">
            <a:extLst>
              <a:ext uri="{FF2B5EF4-FFF2-40B4-BE49-F238E27FC236}">
                <a16:creationId xmlns:a16="http://schemas.microsoft.com/office/drawing/2014/main" id="{40342099-BE85-3360-074A-B442018F542B}"/>
              </a:ext>
            </a:extLst>
          </p:cNvPr>
          <p:cNvSpPr txBox="1"/>
          <p:nvPr/>
        </p:nvSpPr>
        <p:spPr>
          <a:xfrm>
            <a:off x="7331804" y="1238261"/>
            <a:ext cx="3906810" cy="1754326"/>
          </a:xfrm>
          <a:prstGeom prst="rect">
            <a:avLst/>
          </a:prstGeom>
          <a:noFill/>
        </p:spPr>
        <p:txBody>
          <a:bodyPr wrap="square">
            <a:spAutoFit/>
          </a:bodyPr>
          <a:lstStyle/>
          <a:p>
            <a:pPr>
              <a:lnSpc>
                <a:spcPct val="90000"/>
              </a:lnSpc>
              <a:spcBef>
                <a:spcPct val="0"/>
              </a:spcBef>
              <a:spcAft>
                <a:spcPts val="600"/>
              </a:spcAft>
            </a:pPr>
            <a:r>
              <a:rPr lang="en-US" sz="4000" b="1"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Model fit without using Google Trends</a:t>
            </a:r>
          </a:p>
        </p:txBody>
      </p:sp>
    </p:spTree>
    <p:extLst>
      <p:ext uri="{BB962C8B-B14F-4D97-AF65-F5344CB8AC3E}">
        <p14:creationId xmlns:p14="http://schemas.microsoft.com/office/powerpoint/2010/main" val="96178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35</a:t>
            </a:fld>
            <a:endParaRPr lang="en-US">
              <a:solidFill>
                <a:srgbClr val="FFFFFF"/>
              </a:solidFill>
            </a:endParaRPr>
          </a:p>
        </p:txBody>
      </p:sp>
      <p:graphicFrame>
        <p:nvGraphicFramePr>
          <p:cNvPr id="6" name="Table 5">
            <a:extLst>
              <a:ext uri="{FF2B5EF4-FFF2-40B4-BE49-F238E27FC236}">
                <a16:creationId xmlns:a16="http://schemas.microsoft.com/office/drawing/2014/main" id="{5C1ADA52-D019-8F80-BE7F-60D488F14BD9}"/>
              </a:ext>
            </a:extLst>
          </p:cNvPr>
          <p:cNvGraphicFramePr>
            <a:graphicFrameLocks noGrp="1"/>
          </p:cNvGraphicFramePr>
          <p:nvPr>
            <p:extLst>
              <p:ext uri="{D42A27DB-BD31-4B8C-83A1-F6EECF244321}">
                <p14:modId xmlns:p14="http://schemas.microsoft.com/office/powerpoint/2010/main" val="1039389469"/>
              </p:ext>
            </p:extLst>
          </p:nvPr>
        </p:nvGraphicFramePr>
        <p:xfrm>
          <a:off x="603250" y="596900"/>
          <a:ext cx="10866766" cy="5622925"/>
        </p:xfrm>
        <a:graphic>
          <a:graphicData uri="http://schemas.openxmlformats.org/drawingml/2006/table">
            <a:tbl>
              <a:tblPr firstRow="1" bandRow="1">
                <a:tableStyleId>{327F97BB-C833-4FB7-BDE5-3F7075034690}</a:tableStyleId>
              </a:tblPr>
              <a:tblGrid>
                <a:gridCol w="2609786">
                  <a:extLst>
                    <a:ext uri="{9D8B030D-6E8A-4147-A177-3AD203B41FA5}">
                      <a16:colId xmlns:a16="http://schemas.microsoft.com/office/drawing/2014/main" val="4180256731"/>
                    </a:ext>
                  </a:extLst>
                </a:gridCol>
                <a:gridCol w="2657090">
                  <a:extLst>
                    <a:ext uri="{9D8B030D-6E8A-4147-A177-3AD203B41FA5}">
                      <a16:colId xmlns:a16="http://schemas.microsoft.com/office/drawing/2014/main" val="2371212186"/>
                    </a:ext>
                  </a:extLst>
                </a:gridCol>
                <a:gridCol w="2799945">
                  <a:extLst>
                    <a:ext uri="{9D8B030D-6E8A-4147-A177-3AD203B41FA5}">
                      <a16:colId xmlns:a16="http://schemas.microsoft.com/office/drawing/2014/main" val="131912462"/>
                    </a:ext>
                  </a:extLst>
                </a:gridCol>
                <a:gridCol w="2799945">
                  <a:extLst>
                    <a:ext uri="{9D8B030D-6E8A-4147-A177-3AD203B41FA5}">
                      <a16:colId xmlns:a16="http://schemas.microsoft.com/office/drawing/2014/main" val="274964399"/>
                    </a:ext>
                  </a:extLst>
                </a:gridCol>
              </a:tblGrid>
              <a:tr h="1161013">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INDICATORS</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TIMELINE</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PREDICTED VALUE</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STATISTICS CANADA</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extLst>
                  <a:ext uri="{0D108BD9-81ED-4DB2-BD59-A6C34878D82A}">
                    <a16:rowId xmlns:a16="http://schemas.microsoft.com/office/drawing/2014/main" val="2769229629"/>
                  </a:ext>
                </a:extLst>
              </a:tr>
              <a:tr h="884711">
                <a:tc rowSpan="2">
                  <a:txBody>
                    <a:bodyPr/>
                    <a:lstStyle/>
                    <a:p>
                      <a:pPr algn="ctr"/>
                      <a:r>
                        <a:rPr lang="en-US" sz="2800" b="0" dirty="0">
                          <a:solidFill>
                            <a:sysClr val="windowText" lastClr="000000"/>
                          </a:solidFill>
                        </a:rPr>
                        <a:t>Gross Domestic</a:t>
                      </a:r>
                      <a:r>
                        <a:rPr lang="en-US" sz="2800" b="0" i="1" dirty="0">
                          <a:solidFill>
                            <a:sysClr val="windowText" lastClr="000000"/>
                          </a:solidFill>
                        </a:rPr>
                        <a:t> </a:t>
                      </a:r>
                      <a:r>
                        <a:rPr lang="en-US" sz="2800" b="0" dirty="0">
                          <a:solidFill>
                            <a:sysClr val="windowText" lastClr="000000"/>
                          </a:solidFill>
                        </a:rPr>
                        <a:t>Product</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Jan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2,116,718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2,140,751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095846671"/>
                  </a:ext>
                </a:extLst>
              </a:tr>
              <a:tr h="884711">
                <a:tc vMerge="1">
                  <a:txBody>
                    <a:bodyPr/>
                    <a:lstStyle/>
                    <a:p>
                      <a:endParaRPr lang="en-US" sz="1800" b="0" dirty="0">
                        <a:solidFill>
                          <a:sysClr val="windowText" lastClr="000000"/>
                        </a:solidFill>
                      </a:endParaRP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April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2,163,537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625191802"/>
                  </a:ext>
                </a:extLst>
              </a:tr>
              <a:tr h="684428">
                <a:tc rowSpan="2">
                  <a:txBody>
                    <a:bodyPr/>
                    <a:lstStyle/>
                    <a:p>
                      <a:pPr algn="ctr"/>
                      <a:r>
                        <a:rPr lang="en-US" sz="2800" b="0" dirty="0">
                          <a:solidFill>
                            <a:sysClr val="windowText" lastClr="000000"/>
                          </a:solidFill>
                        </a:rPr>
                        <a:t>Retail Trade Sales</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March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60,305,994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0" i="0" kern="1200" dirty="0">
                          <a:solidFill>
                            <a:schemeClr val="tx1"/>
                          </a:solidFill>
                          <a:effectLst/>
                          <a:latin typeface="+mn-lt"/>
                          <a:ea typeface="+mn-ea"/>
                          <a:cs typeface="+mn-cs"/>
                        </a:rPr>
                        <a:t>60,093,050</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489304842"/>
                  </a:ext>
                </a:extLst>
              </a:tr>
              <a:tr h="639206">
                <a:tc vMerge="1">
                  <a:txBody>
                    <a:bodyPr/>
                    <a:lstStyle/>
                    <a:p>
                      <a:endParaRPr lang="en-US" sz="1800" b="0" dirty="0">
                        <a:solidFill>
                          <a:sysClr val="windowText" lastClr="000000"/>
                        </a:solidFill>
                      </a:endParaRP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April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60,411,554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47862435"/>
                  </a:ext>
                </a:extLst>
              </a:tr>
              <a:tr h="684428">
                <a:tc rowSpan="2">
                  <a:txBody>
                    <a:bodyPr/>
                    <a:lstStyle/>
                    <a:p>
                      <a:pPr algn="ctr"/>
                      <a:r>
                        <a:rPr lang="en-US" sz="2800" b="0" dirty="0">
                          <a:solidFill>
                            <a:sysClr val="windowText" lastClr="000000"/>
                          </a:solidFill>
                        </a:rPr>
                        <a:t>E - Commerce</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March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3,315,434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0" i="0" kern="1200" dirty="0">
                          <a:solidFill>
                            <a:schemeClr val="tx1"/>
                          </a:solidFill>
                          <a:effectLst/>
                          <a:latin typeface="+mn-lt"/>
                          <a:ea typeface="+mn-ea"/>
                          <a:cs typeface="+mn-cs"/>
                        </a:rPr>
                        <a:t>3,034,992</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233232925"/>
                  </a:ext>
                </a:extLst>
              </a:tr>
              <a:tr h="684428">
                <a:tc vMerge="1">
                  <a:txBody>
                    <a:bodyPr/>
                    <a:lstStyle/>
                    <a:p>
                      <a:endParaRPr lang="en-US" sz="1800" b="0" dirty="0">
                        <a:solidFill>
                          <a:sysClr val="windowText" lastClr="000000"/>
                        </a:solidFill>
                      </a:endParaRP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April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3,333,537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064476296"/>
                  </a:ext>
                </a:extLst>
              </a:tr>
            </a:tbl>
          </a:graphicData>
        </a:graphic>
      </p:graphicFrame>
    </p:spTree>
    <p:extLst>
      <p:ext uri="{BB962C8B-B14F-4D97-AF65-F5344CB8AC3E}">
        <p14:creationId xmlns:p14="http://schemas.microsoft.com/office/powerpoint/2010/main" val="273286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Premium Photo | Analytics data big business intelligence background bi">
            <a:extLst>
              <a:ext uri="{FF2B5EF4-FFF2-40B4-BE49-F238E27FC236}">
                <a16:creationId xmlns:a16="http://schemas.microsoft.com/office/drawing/2014/main" id="{3FB31894-E693-5FFB-9704-8E7BA4B8C4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81"/>
          <a:stretch/>
        </p:blipFill>
        <p:spPr bwMode="auto">
          <a:xfrm>
            <a:off x="20" y="10"/>
            <a:ext cx="12191980" cy="40004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noFill/>
          <a:effectLst>
            <a:outerShdw blurRad="381000" dist="1524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3CEF878-6CCB-8A05-14DF-EC1A642612D7}"/>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76B8FEF2-1166-4001-8604-5999A6307F98}" type="slidenum">
              <a:rPr lang="en-US" sz="4400">
                <a:solidFill>
                  <a:srgbClr val="FFFFFF"/>
                </a:solidFill>
              </a:rPr>
              <a:pPr>
                <a:lnSpc>
                  <a:spcPct val="90000"/>
                </a:lnSpc>
                <a:spcAft>
                  <a:spcPts val="600"/>
                </a:spcAft>
              </a:pPr>
              <a:t>36</a:t>
            </a:fld>
            <a:endParaRPr lang="en-US" sz="4400">
              <a:solidFill>
                <a:srgbClr val="FFFFFF"/>
              </a:solidFill>
            </a:endParaRPr>
          </a:p>
        </p:txBody>
      </p:sp>
      <p:grpSp>
        <p:nvGrpSpPr>
          <p:cNvPr id="6155" name="Group 6154">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6156" name="Freeform: Shape 6155">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7" name="Freeform: Shape 6156">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Rectangle 4">
            <a:extLst>
              <a:ext uri="{FF2B5EF4-FFF2-40B4-BE49-F238E27FC236}">
                <a16:creationId xmlns:a16="http://schemas.microsoft.com/office/drawing/2014/main" id="{58433F7B-D555-3BE2-0634-7981E8549259}"/>
              </a:ext>
            </a:extLst>
          </p:cNvPr>
          <p:cNvSpPr/>
          <p:nvPr/>
        </p:nvSpPr>
        <p:spPr>
          <a:xfrm>
            <a:off x="3743812" y="4259332"/>
            <a:ext cx="3938835" cy="923330"/>
          </a:xfrm>
          <a:prstGeom prst="rect">
            <a:avLst/>
          </a:prstGeom>
          <a:noFill/>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DASHBOARD</a:t>
            </a:r>
          </a:p>
        </p:txBody>
      </p:sp>
      <p:sp>
        <p:nvSpPr>
          <p:cNvPr id="6" name="Rectangle 5">
            <a:extLst>
              <a:ext uri="{FF2B5EF4-FFF2-40B4-BE49-F238E27FC236}">
                <a16:creationId xmlns:a16="http://schemas.microsoft.com/office/drawing/2014/main" id="{B0A9EB1C-174F-2071-4828-F1342556412B}"/>
              </a:ext>
            </a:extLst>
          </p:cNvPr>
          <p:cNvSpPr/>
          <p:nvPr/>
        </p:nvSpPr>
        <p:spPr>
          <a:xfrm>
            <a:off x="2335675" y="6173984"/>
            <a:ext cx="7222939" cy="461665"/>
          </a:xfrm>
          <a:prstGeom prst="rect">
            <a:avLst/>
          </a:prstGeom>
          <a:noFill/>
        </p:spPr>
        <p:txBody>
          <a:bodyPr wrap="none" lIns="91440" tIns="45720" rIns="91440" bIns="45720">
            <a:spAutoFit/>
          </a:bodyPr>
          <a:lstStyle/>
          <a:p>
            <a:pPr algn="ctr"/>
            <a:r>
              <a:rPr lang="en-GB"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https://nowcasting-indicators-</a:t>
            </a:r>
            <a:r>
              <a:rPr lang="en-GB" sz="2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canada.herokuapp.com</a:t>
            </a:r>
            <a:r>
              <a:rPr lang="en-GB"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en-GB"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Box 7">
            <a:extLst>
              <a:ext uri="{FF2B5EF4-FFF2-40B4-BE49-F238E27FC236}">
                <a16:creationId xmlns:a16="http://schemas.microsoft.com/office/drawing/2014/main" id="{349CC54A-50F8-D4AA-358B-E1FEC0076453}"/>
              </a:ext>
            </a:extLst>
          </p:cNvPr>
          <p:cNvSpPr txBox="1"/>
          <p:nvPr/>
        </p:nvSpPr>
        <p:spPr>
          <a:xfrm>
            <a:off x="6919910" y="6665183"/>
            <a:ext cx="5277407" cy="215444"/>
          </a:xfrm>
          <a:prstGeom prst="rect">
            <a:avLst/>
          </a:prstGeom>
          <a:noFill/>
        </p:spPr>
        <p:txBody>
          <a:bodyPr wrap="none" rtlCol="0">
            <a:spAutoFit/>
          </a:bodyPr>
          <a:lstStyle/>
          <a:p>
            <a:r>
              <a:rPr lang="en-US" sz="800" dirty="0">
                <a:solidFill>
                  <a:schemeClr val="bg1"/>
                </a:solidFill>
              </a:rPr>
              <a:t>Image : https://</a:t>
            </a:r>
            <a:r>
              <a:rPr lang="en-US" sz="800" dirty="0" err="1">
                <a:solidFill>
                  <a:schemeClr val="bg1"/>
                </a:solidFill>
              </a:rPr>
              <a:t>www.freepik.com</a:t>
            </a:r>
            <a:r>
              <a:rPr lang="en-US" sz="800" dirty="0">
                <a:solidFill>
                  <a:schemeClr val="bg1"/>
                </a:solidFill>
              </a:rPr>
              <a:t>/premium-photo/analytics-data-big-business-intelligence-background-bi_18128083.htm</a:t>
            </a:r>
          </a:p>
        </p:txBody>
      </p:sp>
    </p:spTree>
    <p:extLst>
      <p:ext uri="{BB962C8B-B14F-4D97-AF65-F5344CB8AC3E}">
        <p14:creationId xmlns:p14="http://schemas.microsoft.com/office/powerpoint/2010/main" val="2586381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A man write a conclusion with a black background Stock Photo - Alamy">
            <a:extLst>
              <a:ext uri="{FF2B5EF4-FFF2-40B4-BE49-F238E27FC236}">
                <a16:creationId xmlns:a16="http://schemas.microsoft.com/office/drawing/2014/main" id="{AA607812-664F-1FA6-AF5E-9B6DE1B17E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33" b="1233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37</a:t>
            </a:fld>
            <a:endParaRPr lang="en-US">
              <a:solidFill>
                <a:srgbClr val="FFFFFF"/>
              </a:solidFill>
            </a:endParaRPr>
          </a:p>
        </p:txBody>
      </p:sp>
      <p:sp>
        <p:nvSpPr>
          <p:cNvPr id="2" name="TextBox 1">
            <a:extLst>
              <a:ext uri="{FF2B5EF4-FFF2-40B4-BE49-F238E27FC236}">
                <a16:creationId xmlns:a16="http://schemas.microsoft.com/office/drawing/2014/main" id="{E56F253C-7571-05D5-A948-1A09ED31508F}"/>
              </a:ext>
            </a:extLst>
          </p:cNvPr>
          <p:cNvSpPr txBox="1"/>
          <p:nvPr/>
        </p:nvSpPr>
        <p:spPr>
          <a:xfrm>
            <a:off x="0" y="6598364"/>
            <a:ext cx="5808000"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www.alamy.com</a:t>
            </a:r>
            <a:r>
              <a:rPr lang="en-US" sz="1000" dirty="0">
                <a:solidFill>
                  <a:schemeClr val="bg1"/>
                </a:solidFill>
              </a:rPr>
              <a:t>/a-man-write-a-conclusion-with-a-black-background-image346995889.html</a:t>
            </a:r>
          </a:p>
        </p:txBody>
      </p:sp>
    </p:spTree>
    <p:extLst>
      <p:ext uri="{BB962C8B-B14F-4D97-AF65-F5344CB8AC3E}">
        <p14:creationId xmlns:p14="http://schemas.microsoft.com/office/powerpoint/2010/main" val="650381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6866" name="Picture 2" descr="Statistics Background&quot; Images – Browse 15 Stock Photos, Vectors, and Video  | Adobe Stock">
            <a:extLst>
              <a:ext uri="{FF2B5EF4-FFF2-40B4-BE49-F238E27FC236}">
                <a16:creationId xmlns:a16="http://schemas.microsoft.com/office/drawing/2014/main" id="{37FAF6FC-1515-6D99-05D5-E472FED6FC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34" r="-1" b="-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51539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76B8FEF2-1166-4001-8604-5999A6307F98}" type="slidenum">
              <a:rPr kumimoji="0" lang="en-US" b="0" i="0" u="none" strike="noStrike" cap="none" spc="0" normalizeH="0" baseline="0" noProof="0">
                <a:ln>
                  <a:noFill/>
                </a:ln>
                <a:solidFill>
                  <a:schemeClr val="tx1">
                    <a:tint val="75000"/>
                    <a:alpha val="80000"/>
                  </a:schemeClr>
                </a:solidFill>
                <a:effectLst/>
                <a:uLnTx/>
                <a:uFillTx/>
              </a:rPr>
              <a:pPr marR="0" lvl="0" indent="0" fontAlgn="auto">
                <a:spcBef>
                  <a:spcPts val="0"/>
                </a:spcBef>
                <a:spcAft>
                  <a:spcPts val="600"/>
                </a:spcAft>
                <a:buClrTx/>
                <a:buSzTx/>
                <a:buFontTx/>
                <a:buNone/>
                <a:tabLst/>
                <a:defRPr/>
              </a:pPr>
              <a:t>38</a:t>
            </a:fld>
            <a:endParaRPr kumimoji="0" lang="en-US" b="0" i="0" u="none" strike="noStrike" cap="none" spc="0" normalizeH="0" baseline="0" noProof="0">
              <a:ln>
                <a:noFill/>
              </a:ln>
              <a:solidFill>
                <a:schemeClr val="tx1">
                  <a:tint val="75000"/>
                  <a:alpha val="80000"/>
                </a:schemeClr>
              </a:solidFill>
              <a:effectLst/>
              <a:uLnTx/>
              <a:uFillTx/>
            </a:endParaRPr>
          </a:p>
        </p:txBody>
      </p:sp>
      <p:sp>
        <p:nvSpPr>
          <p:cNvPr id="5" name="TextBox 4">
            <a:extLst>
              <a:ext uri="{FF2B5EF4-FFF2-40B4-BE49-F238E27FC236}">
                <a16:creationId xmlns:a16="http://schemas.microsoft.com/office/drawing/2014/main" id="{CA90ACD8-343C-8A5C-2D96-2DB3B5D9D792}"/>
              </a:ext>
            </a:extLst>
          </p:cNvPr>
          <p:cNvSpPr txBox="1"/>
          <p:nvPr/>
        </p:nvSpPr>
        <p:spPr>
          <a:xfrm>
            <a:off x="787400" y="6146800"/>
            <a:ext cx="4203395"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stock.adobe.com</a:t>
            </a:r>
            <a:r>
              <a:rPr lang="en-US" sz="1000" dirty="0">
                <a:solidFill>
                  <a:schemeClr val="bg1"/>
                </a:solidFill>
              </a:rPr>
              <a:t>/ca/</a:t>
            </a:r>
            <a:r>
              <a:rPr lang="en-US" sz="1000" dirty="0" err="1">
                <a:solidFill>
                  <a:schemeClr val="bg1"/>
                </a:solidFill>
              </a:rPr>
              <a:t>search?k</a:t>
            </a:r>
            <a:r>
              <a:rPr lang="en-US" sz="1000" dirty="0">
                <a:solidFill>
                  <a:schemeClr val="bg1"/>
                </a:solidFill>
              </a:rPr>
              <a:t>=%22statistics+background%22</a:t>
            </a:r>
          </a:p>
        </p:txBody>
      </p:sp>
      <p:sp>
        <p:nvSpPr>
          <p:cNvPr id="13" name="Content Placeholder 2">
            <a:extLst>
              <a:ext uri="{FF2B5EF4-FFF2-40B4-BE49-F238E27FC236}">
                <a16:creationId xmlns:a16="http://schemas.microsoft.com/office/drawing/2014/main" id="{CE0BDF94-15F2-422E-2E1E-960E0AD3748B}"/>
              </a:ext>
            </a:extLst>
          </p:cNvPr>
          <p:cNvSpPr>
            <a:spLocks noGrp="1"/>
          </p:cNvSpPr>
          <p:nvPr>
            <p:ph idx="1"/>
          </p:nvPr>
        </p:nvSpPr>
        <p:spPr>
          <a:xfrm>
            <a:off x="571500" y="1058598"/>
            <a:ext cx="7175500" cy="4351338"/>
          </a:xfrm>
        </p:spPr>
        <p:txBody>
          <a:bodyPr/>
          <a:lstStyle/>
          <a:p>
            <a:pPr algn="just">
              <a:buFont typeface="Wingdings" panose="05000000000000000000" pitchFamily="2" charset="2"/>
              <a:buChar char="Ø"/>
            </a:pPr>
            <a:r>
              <a:rPr lang="en-US" sz="2400" b="0" i="0" dirty="0">
                <a:solidFill>
                  <a:srgbClr val="1D1C1D"/>
                </a:solidFill>
                <a:effectLst/>
                <a:latin typeface="Arial" panose="020B0604020202020204" pitchFamily="34" charset="0"/>
                <a:cs typeface="Arial" panose="020B0604020202020204" pitchFamily="34" charset="0"/>
              </a:rPr>
              <a:t> </a:t>
            </a:r>
            <a:r>
              <a:rPr lang="en-US" sz="2400" dirty="0">
                <a:solidFill>
                  <a:srgbClr val="1D1C1D"/>
                </a:solidFill>
                <a:latin typeface="Arial" panose="020B0604020202020204" pitchFamily="34" charset="0"/>
                <a:cs typeface="Arial" panose="020B0604020202020204" pitchFamily="34" charset="0"/>
              </a:rPr>
              <a:t>K</a:t>
            </a:r>
            <a:r>
              <a:rPr lang="en-US" sz="2400" b="0" i="0" dirty="0">
                <a:solidFill>
                  <a:srgbClr val="1D1C1D"/>
                </a:solidFill>
                <a:effectLst/>
                <a:latin typeface="Arial" panose="020B0604020202020204" pitchFamily="34" charset="0"/>
                <a:cs typeface="Arial" panose="020B0604020202020204" pitchFamily="34" charset="0"/>
              </a:rPr>
              <a:t>eywords capture behavior of economic activity</a:t>
            </a:r>
          </a:p>
          <a:p>
            <a:pPr marL="0" indent="0" algn="just">
              <a:buNone/>
            </a:pPr>
            <a:endParaRPr lang="en-US" sz="2400" dirty="0">
              <a:solidFill>
                <a:srgbClr val="1D1C1D"/>
              </a:solidFill>
              <a:latin typeface="Arial" panose="020B0604020202020204" pitchFamily="34" charset="0"/>
              <a:cs typeface="Arial" panose="020B0604020202020204" pitchFamily="34" charset="0"/>
            </a:endParaRPr>
          </a:p>
          <a:p>
            <a:pPr algn="just">
              <a:buFont typeface="Wingdings" pitchFamily="2" charset="2"/>
              <a:buChar char="Ø"/>
            </a:pPr>
            <a:r>
              <a:rPr lang="en-US" sz="2400" b="0" i="0" dirty="0">
                <a:solidFill>
                  <a:srgbClr val="1D1C1D"/>
                </a:solidFill>
                <a:effectLst/>
                <a:latin typeface="Arial" panose="020B0604020202020204" pitchFamily="34" charset="0"/>
                <a:cs typeface="Arial" panose="020B0604020202020204" pitchFamily="34" charset="0"/>
              </a:rPr>
              <a:t> Google trends are informative in nowcasting </a:t>
            </a:r>
          </a:p>
          <a:p>
            <a:pPr marL="0" indent="0" algn="just">
              <a:buNone/>
            </a:pPr>
            <a:endParaRPr lang="en-US" sz="2400" dirty="0">
              <a:solidFill>
                <a:srgbClr val="1D1C1D"/>
              </a:solidFill>
              <a:latin typeface="Arial" panose="020B0604020202020204" pitchFamily="34" charset="0"/>
              <a:cs typeface="Arial" panose="020B0604020202020204" pitchFamily="34" charset="0"/>
            </a:endParaRPr>
          </a:p>
          <a:p>
            <a:pPr algn="just">
              <a:buFont typeface="Wingdings" pitchFamily="2" charset="2"/>
              <a:buChar char="Ø"/>
            </a:pPr>
            <a:r>
              <a:rPr lang="en-US" sz="2400" b="0" i="0" dirty="0">
                <a:solidFill>
                  <a:srgbClr val="1D1C1D"/>
                </a:solidFill>
                <a:effectLst/>
                <a:latin typeface="Arial" panose="020B0604020202020204" pitchFamily="34" charset="0"/>
                <a:cs typeface="Arial" panose="020B0604020202020204" pitchFamily="34" charset="0"/>
              </a:rPr>
              <a:t> Nowcasted indicators assist in policy making for government of Canada.</a:t>
            </a:r>
          </a:p>
          <a:p>
            <a:endParaRPr lang="en-CA" dirty="0"/>
          </a:p>
        </p:txBody>
      </p:sp>
    </p:spTree>
    <p:extLst>
      <p:ext uri="{BB962C8B-B14F-4D97-AF65-F5344CB8AC3E}">
        <p14:creationId xmlns:p14="http://schemas.microsoft.com/office/powerpoint/2010/main" val="1682031043"/>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550,670 Future Direction Stock Photos, Pictures &amp; Royalty-Free Images -  iStock">
            <a:extLst>
              <a:ext uri="{FF2B5EF4-FFF2-40B4-BE49-F238E27FC236}">
                <a16:creationId xmlns:a16="http://schemas.microsoft.com/office/drawing/2014/main" id="{D2D6A040-1A78-1CEA-BF84-3130B0B5FB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04" r="1" b="7487"/>
          <a:stretch/>
        </p:blipFill>
        <p:spPr bwMode="auto">
          <a:xfrm>
            <a:off x="2" y="10"/>
            <a:ext cx="7602277"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3AA27F-3F38-9FD4-5ACC-3DE93D96A08D}"/>
              </a:ext>
            </a:extLst>
          </p:cNvPr>
          <p:cNvSpPr>
            <a:spLocks noGrp="1"/>
          </p:cNvSpPr>
          <p:nvPr>
            <p:ph type="sldNum" sz="quarter" idx="12"/>
          </p:nvPr>
        </p:nvSpPr>
        <p:spPr>
          <a:xfrm>
            <a:off x="10668000" y="6356350"/>
            <a:ext cx="685800" cy="365125"/>
          </a:xfrm>
        </p:spPr>
        <p:txBody>
          <a:bodyPr vert="horz" lIns="91440" tIns="45720" rIns="91440" bIns="45720" rtlCol="0" anchor="ctr">
            <a:normAutofit/>
          </a:bodyPr>
          <a:lstStyle/>
          <a:p>
            <a:pPr>
              <a:spcAft>
                <a:spcPts val="600"/>
              </a:spcAft>
            </a:pPr>
            <a:fld id="{76B8FEF2-1166-4001-8604-5999A6307F98}" type="slidenum">
              <a:rPr lang="en-US" smtClean="0"/>
              <a:pPr>
                <a:spcAft>
                  <a:spcPts val="600"/>
                </a:spcAft>
              </a:pPr>
              <a:t>39</a:t>
            </a:fld>
            <a:endParaRPr lang="en-US"/>
          </a:p>
        </p:txBody>
      </p:sp>
      <p:sp>
        <p:nvSpPr>
          <p:cNvPr id="5" name="Rectangle 4">
            <a:extLst>
              <a:ext uri="{FF2B5EF4-FFF2-40B4-BE49-F238E27FC236}">
                <a16:creationId xmlns:a16="http://schemas.microsoft.com/office/drawing/2014/main" id="{CB371A19-2760-B17C-2340-6508540D9837}"/>
              </a:ext>
            </a:extLst>
          </p:cNvPr>
          <p:cNvSpPr/>
          <p:nvPr/>
        </p:nvSpPr>
        <p:spPr>
          <a:xfrm>
            <a:off x="7356445" y="1914713"/>
            <a:ext cx="4835555" cy="2308324"/>
          </a:xfrm>
          <a:prstGeom prst="rect">
            <a:avLst/>
          </a:prstGeom>
          <a:noFill/>
        </p:spPr>
        <p:txBody>
          <a:bodyPr wrap="none" lIns="91440" tIns="45720" rIns="91440" bIns="45720">
            <a:spAutoFit/>
          </a:bodyPr>
          <a:lstStyle/>
          <a:p>
            <a:pPr algn="ctr"/>
            <a:r>
              <a:rPr lang="en-GB"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FUTURE </a:t>
            </a:r>
          </a:p>
          <a:p>
            <a:pPr algn="ctr"/>
            <a:r>
              <a:rPr lang="en-GB"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DIRECTIONS</a:t>
            </a:r>
          </a:p>
        </p:txBody>
      </p:sp>
      <p:sp>
        <p:nvSpPr>
          <p:cNvPr id="6" name="TextBox 5">
            <a:extLst>
              <a:ext uri="{FF2B5EF4-FFF2-40B4-BE49-F238E27FC236}">
                <a16:creationId xmlns:a16="http://schemas.microsoft.com/office/drawing/2014/main" id="{D0876898-A12A-4A6C-57B3-C29E2AF18EA8}"/>
              </a:ext>
            </a:extLst>
          </p:cNvPr>
          <p:cNvSpPr txBox="1"/>
          <p:nvPr/>
        </p:nvSpPr>
        <p:spPr>
          <a:xfrm>
            <a:off x="712381" y="6464595"/>
            <a:ext cx="4384534"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www.istockphoto.com</a:t>
            </a:r>
            <a:r>
              <a:rPr lang="en-US" sz="1000" dirty="0">
                <a:solidFill>
                  <a:schemeClr val="bg1"/>
                </a:solidFill>
              </a:rPr>
              <a:t>/search/2/</a:t>
            </a:r>
            <a:r>
              <a:rPr lang="en-US" sz="1000" dirty="0" err="1">
                <a:solidFill>
                  <a:schemeClr val="bg1"/>
                </a:solidFill>
              </a:rPr>
              <a:t>image?phrase</a:t>
            </a:r>
            <a:r>
              <a:rPr lang="en-US" sz="1000" dirty="0">
                <a:solidFill>
                  <a:schemeClr val="bg1"/>
                </a:solidFill>
              </a:rPr>
              <a:t>=</a:t>
            </a:r>
            <a:r>
              <a:rPr lang="en-US" sz="1000" dirty="0" err="1">
                <a:solidFill>
                  <a:schemeClr val="bg1"/>
                </a:solidFill>
              </a:rPr>
              <a:t>future+direction</a:t>
            </a:r>
            <a:endParaRPr lang="en-US" sz="1000" dirty="0">
              <a:solidFill>
                <a:schemeClr val="bg1"/>
              </a:solidFill>
            </a:endParaRPr>
          </a:p>
        </p:txBody>
      </p:sp>
    </p:spTree>
    <p:extLst>
      <p:ext uri="{BB962C8B-B14F-4D97-AF65-F5344CB8AC3E}">
        <p14:creationId xmlns:p14="http://schemas.microsoft.com/office/powerpoint/2010/main" val="2001314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0" name="Rectangle 308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080" name="Picture 8" descr="May be an image of 2 people, people sitting and indoor">
            <a:extLst>
              <a:ext uri="{FF2B5EF4-FFF2-40B4-BE49-F238E27FC236}">
                <a16:creationId xmlns:a16="http://schemas.microsoft.com/office/drawing/2014/main" id="{84D5E6B5-FE88-BD01-B3E1-101605D4DA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090" b="28086"/>
          <a:stretch/>
        </p:blipFill>
        <p:spPr bwMode="auto">
          <a:xfrm>
            <a:off x="4486940" y="10"/>
            <a:ext cx="770506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308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89" name="Rectangle 308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1" name="Rectangle 309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9077706" y="6356350"/>
            <a:ext cx="2743200" cy="365125"/>
          </a:xfrm>
          <a:prstGeom prst="ellipse">
            <a:avLst/>
          </a:prstGeo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6B8FEF2-1166-4001-8604-5999A6307F98}"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72285F9-274A-5A8D-E3AF-4C8B4D7A605C}"/>
              </a:ext>
            </a:extLst>
          </p:cNvPr>
          <p:cNvSpPr/>
          <p:nvPr/>
        </p:nvSpPr>
        <p:spPr>
          <a:xfrm>
            <a:off x="220974" y="934975"/>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AISHWARYA SHARMA</a:t>
            </a:r>
          </a:p>
        </p:txBody>
      </p:sp>
      <p:sp>
        <p:nvSpPr>
          <p:cNvPr id="11" name="Rectangle 10">
            <a:extLst>
              <a:ext uri="{FF2B5EF4-FFF2-40B4-BE49-F238E27FC236}">
                <a16:creationId xmlns:a16="http://schemas.microsoft.com/office/drawing/2014/main" id="{0D3A2E1B-95D8-7BD8-F5A0-3A3675A7E003}"/>
              </a:ext>
            </a:extLst>
          </p:cNvPr>
          <p:cNvSpPr/>
          <p:nvPr/>
        </p:nvSpPr>
        <p:spPr>
          <a:xfrm>
            <a:off x="220974" y="2814415"/>
            <a:ext cx="6172782" cy="2731451"/>
          </a:xfrm>
          <a:prstGeom prst="rect">
            <a:avLst/>
          </a:prstGeom>
        </p:spPr>
        <p:txBody>
          <a:bodyPr vert="horz" lIns="91440" tIns="45720" rIns="91440" bIns="45720" rtlCol="0" anchor="b">
            <a:noAutofit/>
          </a:bodyPr>
          <a:lstStyle/>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Bachelors in Computer Science</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Former Software Developer in Hewlett Packard Enterprise (HPE)</a:t>
            </a:r>
          </a:p>
          <a:p>
            <a:pPr marL="571500" marR="0" lvl="0" indent="-5715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 Passion for data and listen to music in free</a:t>
            </a:r>
            <a:r>
              <a:rPr lang="en-US" sz="2800" b="1" dirty="0">
                <a:ln w="0"/>
                <a:solidFill>
                  <a:prstClr val="white"/>
                </a:solidFill>
                <a:effectLst>
                  <a:outerShdw blurRad="38100" dist="19050" dir="2700000" algn="tl" rotWithShape="0">
                    <a:prstClr val="black">
                      <a:alpha val="40000"/>
                    </a:prstClr>
                  </a:outerShdw>
                </a:effectLst>
                <a:latin typeface="Calibri Light"/>
              </a:rPr>
              <a:t> time</a:t>
            </a:r>
            <a:endPar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spTree>
    <p:extLst>
      <p:ext uri="{BB962C8B-B14F-4D97-AF65-F5344CB8AC3E}">
        <p14:creationId xmlns:p14="http://schemas.microsoft.com/office/powerpoint/2010/main" val="399902502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0" name="Rectangle 5139">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cientific Concepts and Research Design">
            <a:extLst>
              <a:ext uri="{FF2B5EF4-FFF2-40B4-BE49-F238E27FC236}">
                <a16:creationId xmlns:a16="http://schemas.microsoft.com/office/drawing/2014/main" id="{847D5919-F6F6-DB0E-1FA7-B89F03F387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25" r="1" b="1966"/>
          <a:stretch/>
        </p:blipFill>
        <p:spPr bwMode="auto">
          <a:xfrm>
            <a:off x="5586412" y="10"/>
            <a:ext cx="6605587"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76B8FEF2-1166-4001-8604-5999A6307F98}" type="slidenum">
              <a:rPr kumimoji="0" lang="en-US" b="0" i="0" u="none" strike="noStrike" cap="none" spc="0" normalizeH="0" baseline="0" noProof="0">
                <a:ln>
                  <a:noFill/>
                </a:ln>
                <a:solidFill>
                  <a:srgbClr val="FFFFFF"/>
                </a:solidFill>
                <a:effectLst/>
                <a:uLnTx/>
                <a:uFillTx/>
              </a:rPr>
              <a:pPr marR="0" lvl="0" indent="0" fontAlgn="auto">
                <a:spcBef>
                  <a:spcPts val="0"/>
                </a:spcBef>
                <a:spcAft>
                  <a:spcPts val="600"/>
                </a:spcAft>
                <a:buClrTx/>
                <a:buSzTx/>
                <a:buFontTx/>
                <a:buNone/>
                <a:tabLst/>
                <a:defRPr/>
              </a:pPr>
              <a:t>40</a:t>
            </a:fld>
            <a:endParaRPr kumimoji="0" lang="en-US" b="0" i="0" u="none" strike="noStrike" cap="none" spc="0" normalizeH="0" baseline="0" noProof="0">
              <a:ln>
                <a:noFill/>
              </a:ln>
              <a:solidFill>
                <a:srgbClr val="FFFFFF"/>
              </a:solidFill>
              <a:effectLst/>
              <a:uLnTx/>
              <a:uFillTx/>
            </a:endParaRPr>
          </a:p>
        </p:txBody>
      </p:sp>
      <p:sp>
        <p:nvSpPr>
          <p:cNvPr id="6" name="TextBox 5">
            <a:extLst>
              <a:ext uri="{FF2B5EF4-FFF2-40B4-BE49-F238E27FC236}">
                <a16:creationId xmlns:a16="http://schemas.microsoft.com/office/drawing/2014/main" id="{5AF03014-B647-E810-8CCF-1E0C479A75E0}"/>
              </a:ext>
            </a:extLst>
          </p:cNvPr>
          <p:cNvSpPr txBox="1"/>
          <p:nvPr/>
        </p:nvSpPr>
        <p:spPr>
          <a:xfrm>
            <a:off x="126496" y="6538912"/>
            <a:ext cx="5173211" cy="246221"/>
          </a:xfrm>
          <a:prstGeom prst="rect">
            <a:avLst/>
          </a:prstGeom>
          <a:noFill/>
        </p:spPr>
        <p:txBody>
          <a:bodyPr wrap="none" rtlCol="0">
            <a:spAutoFit/>
          </a:bodyPr>
          <a:lstStyle/>
          <a:p>
            <a:r>
              <a:rPr lang="en-US" sz="1000" dirty="0"/>
              <a:t>Image : https://</a:t>
            </a:r>
            <a:r>
              <a:rPr lang="en-US" sz="1000" dirty="0" err="1"/>
              <a:t>ilearn.tuftsctsi.org</a:t>
            </a:r>
            <a:r>
              <a:rPr lang="en-US" sz="1000" dirty="0"/>
              <a:t>/</a:t>
            </a:r>
            <a:r>
              <a:rPr lang="en-US" sz="1000" dirty="0" err="1"/>
              <a:t>catalog?pagename</a:t>
            </a:r>
            <a:r>
              <a:rPr lang="en-US" sz="1000" dirty="0"/>
              <a:t>=Scientific-Concepts-and-Research-Design</a:t>
            </a:r>
          </a:p>
        </p:txBody>
      </p:sp>
      <p:sp>
        <p:nvSpPr>
          <p:cNvPr id="7" name="TextBox 6">
            <a:extLst>
              <a:ext uri="{FF2B5EF4-FFF2-40B4-BE49-F238E27FC236}">
                <a16:creationId xmlns:a16="http://schemas.microsoft.com/office/drawing/2014/main" id="{F375A1F3-28CF-82C7-A9B4-2B9F7A192761}"/>
              </a:ext>
            </a:extLst>
          </p:cNvPr>
          <p:cNvSpPr txBox="1"/>
          <p:nvPr/>
        </p:nvSpPr>
        <p:spPr>
          <a:xfrm>
            <a:off x="338861" y="1148179"/>
            <a:ext cx="5459916" cy="3970318"/>
          </a:xfrm>
          <a:prstGeom prst="rect">
            <a:avLst/>
          </a:prstGeom>
          <a:noFill/>
        </p:spPr>
        <p:txBody>
          <a:bodyPr wrap="square" rtlCol="0">
            <a:spAutoFit/>
          </a:bodyPr>
          <a:lstStyle/>
          <a:p>
            <a:pPr marL="285750" indent="-285750">
              <a:buFont typeface="Wingdings" pitchFamily="2" charset="2"/>
              <a:buChar char="Ø"/>
            </a:pPr>
            <a:r>
              <a:rPr lang="en-US" sz="2800" dirty="0"/>
              <a:t> Nowcast the macro-economic indicators at granular level </a:t>
            </a:r>
          </a:p>
          <a:p>
            <a:pPr marL="285750" indent="-285750">
              <a:buFont typeface="Wingdings" pitchFamily="2" charset="2"/>
              <a:buChar char="Ø"/>
            </a:pPr>
            <a:endParaRPr lang="en-US" sz="2800" dirty="0"/>
          </a:p>
          <a:p>
            <a:pPr marL="285750" indent="-285750">
              <a:buFont typeface="Wingdings" pitchFamily="2" charset="2"/>
              <a:buChar char="Ø"/>
            </a:pPr>
            <a:r>
              <a:rPr lang="en-US" sz="2800" dirty="0"/>
              <a:t> Research for more keywords or categories to increase accuracy of models</a:t>
            </a:r>
          </a:p>
          <a:p>
            <a:pPr marL="285750" indent="-285750">
              <a:buFont typeface="Wingdings" pitchFamily="2" charset="2"/>
              <a:buChar char="Ø"/>
            </a:pPr>
            <a:endParaRPr lang="en-US" sz="2800" dirty="0"/>
          </a:p>
          <a:p>
            <a:pPr marL="285750" indent="-285750">
              <a:buFont typeface="Wingdings" pitchFamily="2" charset="2"/>
              <a:buChar char="Ø"/>
            </a:pPr>
            <a:r>
              <a:rPr lang="en-US" sz="2800" dirty="0"/>
              <a:t> Add more components to the Dashboard</a:t>
            </a:r>
          </a:p>
        </p:txBody>
      </p:sp>
    </p:spTree>
    <p:extLst>
      <p:ext uri="{BB962C8B-B14F-4D97-AF65-F5344CB8AC3E}">
        <p14:creationId xmlns:p14="http://schemas.microsoft.com/office/powerpoint/2010/main" val="1426278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Word Writing Text Special Thanks. Business Photo Showcasing Expression Of  Appreciation Or Gratitude Or An Acknowledgment Vintage Alarm Clock Wire  Mouse Empty Notepad Markers Colored Background Stock Photo, Picture And  Royalty Free">
            <a:extLst>
              <a:ext uri="{FF2B5EF4-FFF2-40B4-BE49-F238E27FC236}">
                <a16:creationId xmlns:a16="http://schemas.microsoft.com/office/drawing/2014/main" id="{63A6C827-261F-9076-5BB2-02184A0299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78" r="1" b="1"/>
          <a:stretch/>
        </p:blipFill>
        <p:spPr bwMode="auto">
          <a:xfrm>
            <a:off x="5072062" y="10"/>
            <a:ext cx="7119937"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70D617-EB00-6646-71EA-D370952708BB}"/>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41</a:t>
            </a:fld>
            <a:endParaRPr lang="en-US">
              <a:solidFill>
                <a:srgbClr val="FFFFFF"/>
              </a:solidFill>
            </a:endParaRPr>
          </a:p>
        </p:txBody>
      </p:sp>
      <p:sp>
        <p:nvSpPr>
          <p:cNvPr id="5" name="Rectangle 4">
            <a:extLst>
              <a:ext uri="{FF2B5EF4-FFF2-40B4-BE49-F238E27FC236}">
                <a16:creationId xmlns:a16="http://schemas.microsoft.com/office/drawing/2014/main" id="{B960F435-8FB0-0B41-BBD1-F1300FE27A8B}"/>
              </a:ext>
            </a:extLst>
          </p:cNvPr>
          <p:cNvSpPr/>
          <p:nvPr/>
        </p:nvSpPr>
        <p:spPr>
          <a:xfrm>
            <a:off x="479734" y="558790"/>
            <a:ext cx="4346510" cy="5016758"/>
          </a:xfrm>
          <a:prstGeom prst="rect">
            <a:avLst/>
          </a:prstGeom>
          <a:noFill/>
        </p:spPr>
        <p:txBody>
          <a:bodyPr wrap="none" lIns="91440" tIns="45720" rIns="91440" bIns="45720">
            <a:spAutoFit/>
          </a:bodyPr>
          <a:lstStyle/>
          <a:p>
            <a:pPr algn="ctr"/>
            <a:r>
              <a:rPr lang="en-GB"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Nick Newstead</a:t>
            </a:r>
          </a:p>
          <a:p>
            <a:pPr algn="ctr"/>
            <a:r>
              <a:rPr lang="en-GB"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Marina Smailes</a:t>
            </a:r>
            <a:endPar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Statistics Canada</a:t>
            </a:r>
          </a:p>
          <a:p>
            <a:pPr algn="ctr"/>
            <a:endParaRPr lang="en-GB"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n-GB"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Prof. Irene </a:t>
            </a:r>
            <a:r>
              <a:rPr lang="en-GB"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Vrbik</a:t>
            </a:r>
            <a:endPar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Prof. Firas </a:t>
            </a:r>
            <a:r>
              <a:rPr lang="en-GB"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Moosvi</a:t>
            </a:r>
            <a:endPar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UBC</a:t>
            </a:r>
          </a:p>
        </p:txBody>
      </p:sp>
      <p:sp>
        <p:nvSpPr>
          <p:cNvPr id="6" name="TextBox 5">
            <a:extLst>
              <a:ext uri="{FF2B5EF4-FFF2-40B4-BE49-F238E27FC236}">
                <a16:creationId xmlns:a16="http://schemas.microsoft.com/office/drawing/2014/main" id="{EFA6064D-B1C1-6435-430C-62D08DAB9FD2}"/>
              </a:ext>
            </a:extLst>
          </p:cNvPr>
          <p:cNvSpPr txBox="1"/>
          <p:nvPr/>
        </p:nvSpPr>
        <p:spPr>
          <a:xfrm>
            <a:off x="233916" y="6538912"/>
            <a:ext cx="7742825" cy="230832"/>
          </a:xfrm>
          <a:prstGeom prst="rect">
            <a:avLst/>
          </a:prstGeom>
          <a:noFill/>
        </p:spPr>
        <p:txBody>
          <a:bodyPr wrap="none" rtlCol="0">
            <a:spAutoFit/>
          </a:bodyPr>
          <a:lstStyle/>
          <a:p>
            <a:r>
              <a:rPr lang="en-US" sz="900" dirty="0"/>
              <a:t>Image : https://www.123rf.com/photo_140422358_word-writing-text-special-thanks-business-photo-showcasing-expression-of-appreciation-or-gratitude-o.html</a:t>
            </a:r>
          </a:p>
        </p:txBody>
      </p:sp>
    </p:spTree>
    <p:extLst>
      <p:ext uri="{BB962C8B-B14F-4D97-AF65-F5344CB8AC3E}">
        <p14:creationId xmlns:p14="http://schemas.microsoft.com/office/powerpoint/2010/main" val="1214576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8" name="Rectangle 6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42</a:t>
            </a:fld>
            <a:endParaRPr lang="en-CA">
              <a:solidFill>
                <a:srgbClr val="FFFFFF"/>
              </a:solidFill>
            </a:endParaRPr>
          </a:p>
        </p:txBody>
      </p:sp>
      <p:sp>
        <p:nvSpPr>
          <p:cNvPr id="10" name="Rectangle 9">
            <a:extLst>
              <a:ext uri="{FF2B5EF4-FFF2-40B4-BE49-F238E27FC236}">
                <a16:creationId xmlns:a16="http://schemas.microsoft.com/office/drawing/2014/main" id="{3000C01F-A127-67CD-D7EA-CD6108A3C903}"/>
              </a:ext>
            </a:extLst>
          </p:cNvPr>
          <p:cNvSpPr/>
          <p:nvPr/>
        </p:nvSpPr>
        <p:spPr>
          <a:xfrm>
            <a:off x="190500" y="575671"/>
            <a:ext cx="3510348" cy="707886"/>
          </a:xfrm>
          <a:prstGeom prst="rect">
            <a:avLst/>
          </a:prstGeom>
          <a:noFill/>
        </p:spPr>
        <p:txBody>
          <a:bodyPr wrap="square" lIns="91440" tIns="45720" rIns="91440" bIns="45720">
            <a:spAutoFit/>
          </a:bodyPr>
          <a:lstStyle/>
          <a:p>
            <a:pPr algn="ctr"/>
            <a:r>
              <a:rPr lang="en-GB" sz="4000" b="1" cap="none" spc="0" dirty="0">
                <a:ln w="0"/>
                <a:solidFill>
                  <a:schemeClr val="tx1"/>
                </a:solidFill>
                <a:effectLst>
                  <a:outerShdw blurRad="38100" dist="19050" dir="2700000" algn="tl" rotWithShape="0">
                    <a:schemeClr val="dk1">
                      <a:alpha val="40000"/>
                    </a:schemeClr>
                  </a:outerShdw>
                </a:effectLst>
              </a:rPr>
              <a:t>References</a:t>
            </a:r>
          </a:p>
        </p:txBody>
      </p:sp>
      <p:sp>
        <p:nvSpPr>
          <p:cNvPr id="11" name="TextBox 10">
            <a:extLst>
              <a:ext uri="{FF2B5EF4-FFF2-40B4-BE49-F238E27FC236}">
                <a16:creationId xmlns:a16="http://schemas.microsoft.com/office/drawing/2014/main" id="{2A05DA85-EC43-92E4-EE46-18D699726781}"/>
              </a:ext>
            </a:extLst>
          </p:cNvPr>
          <p:cNvSpPr txBox="1"/>
          <p:nvPr/>
        </p:nvSpPr>
        <p:spPr>
          <a:xfrm>
            <a:off x="543017" y="1307890"/>
            <a:ext cx="11105965" cy="4974439"/>
          </a:xfrm>
          <a:prstGeom prst="rect">
            <a:avLst/>
          </a:prstGeom>
          <a:noFill/>
        </p:spPr>
        <p:txBody>
          <a:bodyPr wrap="square">
            <a:spAutoFit/>
          </a:bodyPr>
          <a:lstStyle/>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H. Choi, H. Varian, </a:t>
            </a:r>
            <a:r>
              <a:rPr lang="en-CA" sz="2000" b="1" dirty="0">
                <a:solidFill>
                  <a:srgbClr val="222222"/>
                </a:solidFill>
                <a:effectLst/>
                <a:ea typeface="Calibri" panose="020F0502020204030204" pitchFamily="34" charset="0"/>
                <a:cs typeface="Times New Roman" panose="02020603050405020304" pitchFamily="18" charset="0"/>
              </a:rPr>
              <a:t>Predicting the present with Google Trends</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Economic record</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88 (2012)</a:t>
            </a:r>
            <a:r>
              <a:rPr lang="en-CA" sz="2000" dirty="0">
                <a:solidFill>
                  <a:srgbClr val="222222"/>
                </a:solidFill>
                <a:effectLst/>
                <a:ea typeface="Calibri" panose="020F0502020204030204" pitchFamily="34" charset="0"/>
                <a:cs typeface="Times New Roman" panose="02020603050405020304" pitchFamily="18" charset="0"/>
              </a:rPr>
              <a:t>, 2-9.</a:t>
            </a:r>
            <a:endParaRPr lang="en-CA" sz="2000" dirty="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Stock, J.H. and Watson, M.W., 2016. </a:t>
            </a:r>
            <a:r>
              <a:rPr lang="en-CA" sz="2000" b="1" dirty="0">
                <a:solidFill>
                  <a:srgbClr val="222222"/>
                </a:solidFill>
                <a:effectLst/>
                <a:ea typeface="Calibri" panose="020F0502020204030204" pitchFamily="34" charset="0"/>
                <a:cs typeface="Times New Roman" panose="02020603050405020304" pitchFamily="18" charset="0"/>
              </a:rPr>
              <a:t>Dynamic factor models, factor-augmented vector autoregressions, and structural vector autoregressions in macroeconomics</a:t>
            </a:r>
            <a:r>
              <a:rPr lang="en-CA" sz="2000" dirty="0">
                <a:solidFill>
                  <a:srgbClr val="222222"/>
                </a:solidFill>
                <a:effectLst/>
                <a:ea typeface="Calibri" panose="020F0502020204030204" pitchFamily="34" charset="0"/>
                <a:cs typeface="Times New Roman" panose="02020603050405020304" pitchFamily="18" charset="0"/>
              </a:rPr>
              <a:t>. In </a:t>
            </a:r>
            <a:r>
              <a:rPr lang="en-CA" sz="2000" i="1" dirty="0">
                <a:solidFill>
                  <a:srgbClr val="222222"/>
                </a:solidFill>
                <a:effectLst/>
                <a:ea typeface="Calibri" panose="020F0502020204030204" pitchFamily="34" charset="0"/>
                <a:cs typeface="Times New Roman" panose="02020603050405020304" pitchFamily="18" charset="0"/>
              </a:rPr>
              <a:t>Handbook of macroeconomics</a:t>
            </a:r>
            <a:r>
              <a:rPr lang="en-CA" sz="2000" dirty="0">
                <a:solidFill>
                  <a:srgbClr val="222222"/>
                </a:solidFill>
                <a:effectLst/>
                <a:ea typeface="Calibri" panose="020F0502020204030204" pitchFamily="34" charset="0"/>
                <a:cs typeface="Times New Roman" panose="02020603050405020304" pitchFamily="18" charset="0"/>
              </a:rPr>
              <a:t> (Vol. 2, pp. 415-525). Elsevier.</a:t>
            </a:r>
            <a:endParaRPr lang="en-CA" sz="2000" dirty="0">
              <a:solidFill>
                <a:srgbClr val="222222"/>
              </a:solidFill>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mj-lt"/>
              <a:buAutoNum type="arabicPeriod"/>
            </a:pPr>
            <a:r>
              <a:rPr lang="en-CA" sz="2000" dirty="0" err="1">
                <a:effectLst/>
                <a:ea typeface="Calibri" panose="020F0502020204030204" pitchFamily="34" charset="0"/>
                <a:cs typeface="Times New Roman" panose="02020603050405020304" pitchFamily="18" charset="0"/>
              </a:rPr>
              <a:t>Woloszko</a:t>
            </a:r>
            <a:r>
              <a:rPr lang="en-CA" sz="2000" dirty="0">
                <a:effectLst/>
                <a:ea typeface="Calibri" panose="020F0502020204030204" pitchFamily="34" charset="0"/>
                <a:cs typeface="Times New Roman" panose="02020603050405020304" pitchFamily="18" charset="0"/>
              </a:rPr>
              <a:t>, N. (2020). </a:t>
            </a:r>
            <a:r>
              <a:rPr lang="en-CA" sz="2000" b="1" dirty="0">
                <a:effectLst/>
                <a:ea typeface="Calibri" panose="020F0502020204030204" pitchFamily="34" charset="0"/>
                <a:cs typeface="Times New Roman" panose="02020603050405020304" pitchFamily="18" charset="0"/>
              </a:rPr>
              <a:t>Tracking activity in real time with Google Trends</a:t>
            </a:r>
            <a:r>
              <a:rPr lang="en-CA" sz="2000" dirty="0">
                <a:effectLst/>
                <a:ea typeface="Calibri" panose="020F0502020204030204" pitchFamily="34" charset="0"/>
                <a:cs typeface="Times New Roman" panose="02020603050405020304" pitchFamily="18" charset="0"/>
              </a:rPr>
              <a:t>, OECD Economics Department Working Papers, No. 1634, OECD Publishing, Paris.</a:t>
            </a: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Dauphin, M.J.F., </a:t>
            </a:r>
            <a:r>
              <a:rPr lang="en-CA" sz="2000" dirty="0" err="1">
                <a:solidFill>
                  <a:srgbClr val="222222"/>
                </a:solidFill>
                <a:effectLst/>
                <a:ea typeface="Calibri" panose="020F0502020204030204" pitchFamily="34" charset="0"/>
                <a:cs typeface="Times New Roman" panose="02020603050405020304" pitchFamily="18" charset="0"/>
              </a:rPr>
              <a:t>Dybczak</a:t>
            </a:r>
            <a:r>
              <a:rPr lang="en-CA" sz="2000" dirty="0">
                <a:solidFill>
                  <a:srgbClr val="222222"/>
                </a:solidFill>
                <a:effectLst/>
                <a:ea typeface="Calibri" panose="020F0502020204030204" pitchFamily="34" charset="0"/>
                <a:cs typeface="Times New Roman" panose="02020603050405020304" pitchFamily="18" charset="0"/>
              </a:rPr>
              <a:t>, M.K., Maneely, M., </a:t>
            </a:r>
            <a:r>
              <a:rPr lang="en-CA" sz="2000" dirty="0" err="1">
                <a:solidFill>
                  <a:srgbClr val="222222"/>
                </a:solidFill>
                <a:effectLst/>
                <a:ea typeface="Calibri" panose="020F0502020204030204" pitchFamily="34" charset="0"/>
                <a:cs typeface="Times New Roman" panose="02020603050405020304" pitchFamily="18" charset="0"/>
              </a:rPr>
              <a:t>Sanjani</a:t>
            </a:r>
            <a:r>
              <a:rPr lang="en-CA" sz="2000" dirty="0">
                <a:solidFill>
                  <a:srgbClr val="222222"/>
                </a:solidFill>
                <a:effectLst/>
                <a:ea typeface="Calibri" panose="020F0502020204030204" pitchFamily="34" charset="0"/>
                <a:cs typeface="Times New Roman" panose="02020603050405020304" pitchFamily="18" charset="0"/>
              </a:rPr>
              <a:t>, M.T., </a:t>
            </a:r>
            <a:r>
              <a:rPr lang="en-CA" sz="2000" dirty="0" err="1">
                <a:solidFill>
                  <a:srgbClr val="222222"/>
                </a:solidFill>
                <a:effectLst/>
                <a:ea typeface="Calibri" panose="020F0502020204030204" pitchFamily="34" charset="0"/>
                <a:cs typeface="Times New Roman" panose="02020603050405020304" pitchFamily="18" charset="0"/>
              </a:rPr>
              <a:t>Suphaphiphat</a:t>
            </a:r>
            <a:r>
              <a:rPr lang="en-CA" sz="2000" dirty="0">
                <a:solidFill>
                  <a:srgbClr val="222222"/>
                </a:solidFill>
                <a:effectLst/>
                <a:ea typeface="Calibri" panose="020F0502020204030204" pitchFamily="34" charset="0"/>
                <a:cs typeface="Times New Roman" panose="02020603050405020304" pitchFamily="18" charset="0"/>
              </a:rPr>
              <a:t>, M.N., Wang, Y. and Zhang, H., 2022. </a:t>
            </a:r>
            <a:r>
              <a:rPr lang="en-CA" sz="2000" b="1" dirty="0">
                <a:solidFill>
                  <a:srgbClr val="222222"/>
                </a:solidFill>
                <a:effectLst/>
                <a:ea typeface="Calibri" panose="020F0502020204030204" pitchFamily="34" charset="0"/>
                <a:cs typeface="Times New Roman" panose="02020603050405020304" pitchFamily="18" charset="0"/>
              </a:rPr>
              <a:t>Nowcasting GDP-A Scalable Approach Using DFM, Machine Learning and Novel Data</a:t>
            </a:r>
            <a:r>
              <a:rPr lang="en-CA" sz="2000" i="1" dirty="0">
                <a:solidFill>
                  <a:srgbClr val="222222"/>
                </a:solidFill>
                <a:effectLst/>
                <a:ea typeface="Calibri" panose="020F0502020204030204" pitchFamily="34" charset="0"/>
                <a:cs typeface="Times New Roman" panose="02020603050405020304" pitchFamily="18" charset="0"/>
              </a:rPr>
              <a:t>, Applied to European Economies</a:t>
            </a:r>
            <a:r>
              <a:rPr lang="en-CA" sz="2000" dirty="0">
                <a:solidFill>
                  <a:srgbClr val="222222"/>
                </a:solidFill>
                <a:effectLst/>
                <a:ea typeface="Calibri" panose="020F0502020204030204" pitchFamily="34" charset="0"/>
                <a:cs typeface="Times New Roman" panose="02020603050405020304" pitchFamily="18" charset="0"/>
              </a:rPr>
              <a:t>. International Monetary Fund.</a:t>
            </a:r>
            <a:endParaRPr lang="en-CA" sz="2000" dirty="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Richardson, A., van </a:t>
            </a:r>
            <a:r>
              <a:rPr lang="en-CA" sz="2000" dirty="0" err="1">
                <a:solidFill>
                  <a:srgbClr val="222222"/>
                </a:solidFill>
                <a:effectLst/>
                <a:ea typeface="Calibri" panose="020F0502020204030204" pitchFamily="34" charset="0"/>
                <a:cs typeface="Times New Roman" panose="02020603050405020304" pitchFamily="18" charset="0"/>
              </a:rPr>
              <a:t>Florenstein</a:t>
            </a:r>
            <a:r>
              <a:rPr lang="en-CA" sz="2000" dirty="0">
                <a:solidFill>
                  <a:srgbClr val="222222"/>
                </a:solidFill>
                <a:effectLst/>
                <a:ea typeface="Calibri" panose="020F0502020204030204" pitchFamily="34" charset="0"/>
                <a:cs typeface="Times New Roman" panose="02020603050405020304" pitchFamily="18" charset="0"/>
              </a:rPr>
              <a:t> Mulder, T. and </a:t>
            </a:r>
            <a:r>
              <a:rPr lang="en-CA" sz="2000" dirty="0" err="1">
                <a:solidFill>
                  <a:srgbClr val="222222"/>
                </a:solidFill>
                <a:effectLst/>
                <a:ea typeface="Calibri" panose="020F0502020204030204" pitchFamily="34" charset="0"/>
                <a:cs typeface="Times New Roman" panose="02020603050405020304" pitchFamily="18" charset="0"/>
              </a:rPr>
              <a:t>Vehbi</a:t>
            </a:r>
            <a:r>
              <a:rPr lang="en-CA" sz="2000" dirty="0">
                <a:solidFill>
                  <a:srgbClr val="222222"/>
                </a:solidFill>
                <a:effectLst/>
                <a:ea typeface="Calibri" panose="020F0502020204030204" pitchFamily="34" charset="0"/>
                <a:cs typeface="Times New Roman" panose="02020603050405020304" pitchFamily="18" charset="0"/>
              </a:rPr>
              <a:t>, T., 2021. </a:t>
            </a:r>
            <a:r>
              <a:rPr lang="en-CA" sz="2000" b="1" dirty="0">
                <a:solidFill>
                  <a:srgbClr val="222222"/>
                </a:solidFill>
                <a:effectLst/>
                <a:ea typeface="Calibri" panose="020F0502020204030204" pitchFamily="34" charset="0"/>
                <a:cs typeface="Times New Roman" panose="02020603050405020304" pitchFamily="18" charset="0"/>
              </a:rPr>
              <a:t>Nowcasting GDP using machine-learning algorithms: A real-time assessment</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International Journal of Forecasting</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37</a:t>
            </a:r>
            <a:r>
              <a:rPr lang="en-CA" sz="2000" dirty="0">
                <a:solidFill>
                  <a:srgbClr val="222222"/>
                </a:solidFill>
                <a:effectLst/>
                <a:ea typeface="Calibri" panose="020F0502020204030204" pitchFamily="34" charset="0"/>
                <a:cs typeface="Times New Roman" panose="02020603050405020304" pitchFamily="18" charset="0"/>
              </a:rPr>
              <a:t>(2), pp.941-948.</a:t>
            </a: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Logo </a:t>
            </a:r>
            <a:r>
              <a:rPr lang="en-CA" sz="2000" dirty="0">
                <a:solidFill>
                  <a:srgbClr val="222222"/>
                </a:solidFill>
                <a:ea typeface="Calibri" panose="020F0502020204030204" pitchFamily="34" charset="0"/>
                <a:cs typeface="Times New Roman" panose="02020603050405020304" pitchFamily="18" charset="0"/>
              </a:rPr>
              <a:t>source: </a:t>
            </a:r>
            <a:r>
              <a:rPr lang="en-CA" sz="2000" dirty="0">
                <a:solidFill>
                  <a:srgbClr val="222222"/>
                </a:solidFill>
                <a:ea typeface="Calibri" panose="020F0502020204030204" pitchFamily="34" charset="0"/>
                <a:cs typeface="Times New Roman" panose="02020603050405020304" pitchFamily="18" charset="0"/>
                <a:hlinkClick r:id="rId2"/>
              </a:rPr>
              <a:t>UBC Logo</a:t>
            </a:r>
            <a:r>
              <a:rPr lang="en-CA" sz="2000" dirty="0">
                <a:solidFill>
                  <a:srgbClr val="222222"/>
                </a:solidFill>
                <a:ea typeface="Calibri" panose="020F0502020204030204" pitchFamily="34" charset="0"/>
                <a:cs typeface="Times New Roman" panose="02020603050405020304" pitchFamily="18" charset="0"/>
              </a:rPr>
              <a:t>, </a:t>
            </a:r>
            <a:r>
              <a:rPr lang="en-CA" sz="2000" dirty="0">
                <a:solidFill>
                  <a:srgbClr val="222222"/>
                </a:solidFill>
                <a:ea typeface="Calibri" panose="020F0502020204030204" pitchFamily="34" charset="0"/>
                <a:cs typeface="Times New Roman" panose="02020603050405020304" pitchFamily="18" charset="0"/>
                <a:hlinkClick r:id="rId3"/>
              </a:rPr>
              <a:t>Statistics Canada</a:t>
            </a:r>
            <a:r>
              <a:rPr lang="en-CA" sz="2000" dirty="0">
                <a:solidFill>
                  <a:srgbClr val="222222"/>
                </a:solidFill>
                <a:ea typeface="Calibri" panose="020F0502020204030204" pitchFamily="34" charset="0"/>
                <a:cs typeface="Times New Roman" panose="02020603050405020304" pitchFamily="18" charset="0"/>
              </a:rPr>
              <a:t>, </a:t>
            </a:r>
            <a:r>
              <a:rPr lang="en-CA" sz="2000" dirty="0">
                <a:solidFill>
                  <a:srgbClr val="222222"/>
                </a:solidFill>
                <a:ea typeface="Calibri" panose="020F0502020204030204" pitchFamily="34" charset="0"/>
                <a:cs typeface="Times New Roman" panose="02020603050405020304" pitchFamily="18" charset="0"/>
                <a:hlinkClick r:id="rId4"/>
              </a:rPr>
              <a:t>Google Trends</a:t>
            </a:r>
            <a:endParaRPr lang="en-IN" u="sng" dirty="0"/>
          </a:p>
          <a:p>
            <a:pPr algn="just">
              <a:lnSpc>
                <a:spcPct val="107000"/>
              </a:lnSpc>
              <a:spcAft>
                <a:spcPts val="800"/>
              </a:spcAft>
            </a:pPr>
            <a:endParaRPr lang="en-CA"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3076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50" name="Picture 2" descr="Employment Screening FAQs">
            <a:extLst>
              <a:ext uri="{FF2B5EF4-FFF2-40B4-BE49-F238E27FC236}">
                <a16:creationId xmlns:a16="http://schemas.microsoft.com/office/drawing/2014/main" id="{57FA2700-7127-BC79-9372-26FC76E61C0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40444"/>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294964D-3105-4CC1-68B4-0726EC0FD002}"/>
              </a:ext>
            </a:extLst>
          </p:cNvPr>
          <p:cNvSpPr/>
          <p:nvPr/>
        </p:nvSpPr>
        <p:spPr>
          <a:xfrm>
            <a:off x="841249" y="941832"/>
            <a:ext cx="10506456" cy="205740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000" b="1" i="0" u="none" strike="noStrike" kern="1200" cap="none" spc="0" normalizeH="0" baseline="0" noProof="0" dirty="0">
                <a:ln w="22225">
                  <a:solidFill>
                    <a:srgbClr val="FFFFFF"/>
                  </a:solidFill>
                </a:ln>
                <a:solidFill>
                  <a:prstClr val="white"/>
                </a:solidFill>
                <a:effectLst>
                  <a:outerShdw blurRad="38100" dist="19050" dir="2700000" algn="tl" rotWithShape="0">
                    <a:prstClr val="black">
                      <a:alpha val="40000"/>
                    </a:prstClr>
                  </a:outerShdw>
                </a:effectLst>
                <a:uLnTx/>
                <a:uFillTx/>
                <a:latin typeface="Calibri Light"/>
                <a:ea typeface="+mn-ea"/>
                <a:cs typeface="+mn-cs"/>
              </a:rPr>
              <a:t>THANK YOU !!</a:t>
            </a:r>
          </a:p>
        </p:txBody>
      </p:sp>
      <p:sp>
        <p:nvSpPr>
          <p:cNvPr id="83" name="Rectangle 8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32A457B-944E-31A2-F33F-D9F85AD92E23}"/>
              </a:ext>
            </a:extLst>
          </p:cNvPr>
          <p:cNvSpPr/>
          <p:nvPr/>
        </p:nvSpPr>
        <p:spPr>
          <a:xfrm>
            <a:off x="841248" y="3502152"/>
            <a:ext cx="10506456" cy="2670048"/>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22225">
                  <a:solidFill>
                    <a:srgbClr val="FFFFFF"/>
                  </a:solidFill>
                </a:ln>
                <a:solidFill>
                  <a:prstClr val="white"/>
                </a:solidFill>
                <a:effectLst>
                  <a:outerShdw blurRad="38100" dist="19050" dir="2700000" algn="tl" rotWithShape="0">
                    <a:prstClr val="black">
                      <a:alpha val="40000"/>
                    </a:prstClr>
                  </a:outerShdw>
                </a:effectLst>
                <a:uLnTx/>
                <a:uFillTx/>
                <a:latin typeface="Calibri Light"/>
                <a:ea typeface="+mn-ea"/>
                <a:cs typeface="+mn-cs"/>
              </a:rPr>
              <a:t>QUESTIONS</a:t>
            </a: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8860536" y="6356350"/>
            <a:ext cx="2487168"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FFDD3DC-D326-C623-1FBA-4562CEB2FE4A}"/>
              </a:ext>
            </a:extLst>
          </p:cNvPr>
          <p:cNvSpPr/>
          <p:nvPr/>
        </p:nvSpPr>
        <p:spPr>
          <a:xfrm>
            <a:off x="7534641" y="1065862"/>
            <a:ext cx="3860002" cy="4726276"/>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1" i="0" u="none" strike="noStrike" kern="1200" cap="none" spc="0" normalizeH="0" baseline="0" noProof="0" dirty="0">
              <a:ln w="0"/>
              <a:solidFill>
                <a:srgbClr val="FFFFFF"/>
              </a:solidFill>
              <a:effectLst>
                <a:outerShdw blurRad="38100" dist="19050" dir="2700000" algn="tl" rotWithShape="0">
                  <a:prstClr val="black">
                    <a:alpha val="40000"/>
                  </a:prstClr>
                </a:outerShdw>
              </a:effectLst>
              <a:uLnTx/>
              <a:uFillTx/>
              <a:latin typeface="Calibri"/>
              <a:ea typeface="+mn-ea"/>
              <a:cs typeface="+mn-cs"/>
            </a:endParaRPr>
          </a:p>
        </p:txBody>
      </p:sp>
    </p:spTree>
    <p:extLst>
      <p:ext uri="{BB962C8B-B14F-4D97-AF65-F5344CB8AC3E}">
        <p14:creationId xmlns:p14="http://schemas.microsoft.com/office/powerpoint/2010/main" val="82921561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rofile photo of Jagdeep Brar">
            <a:extLst>
              <a:ext uri="{FF2B5EF4-FFF2-40B4-BE49-F238E27FC236}">
                <a16:creationId xmlns:a16="http://schemas.microsoft.com/office/drawing/2014/main" id="{E26427E2-7158-F785-9B8D-0D0240DA97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7" r="9090" b="26129"/>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9077706"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76B8FEF2-1166-4001-8604-5999A6307F98}" type="slidenum">
              <a:rPr lang="en-US">
                <a:solidFill>
                  <a:schemeClr val="tx1"/>
                </a:solidFill>
                <a:latin typeface="Calibri" panose="020F0502020204030204"/>
              </a:rPr>
              <a:pPr>
                <a:lnSpc>
                  <a:spcPct val="90000"/>
                </a:lnSpc>
                <a:spcAft>
                  <a:spcPts val="600"/>
                </a:spcAft>
                <a:defRPr/>
              </a:pPr>
              <a:t>5</a:t>
            </a:fld>
            <a:endParaRPr lang="en-US">
              <a:solidFill>
                <a:schemeClr val="tx1"/>
              </a:solidFill>
              <a:latin typeface="Calibri" panose="020F0502020204030204"/>
            </a:endParaRPr>
          </a:p>
        </p:txBody>
      </p:sp>
      <p:sp>
        <p:nvSpPr>
          <p:cNvPr id="12" name="Rectangle 11">
            <a:extLst>
              <a:ext uri="{FF2B5EF4-FFF2-40B4-BE49-F238E27FC236}">
                <a16:creationId xmlns:a16="http://schemas.microsoft.com/office/drawing/2014/main" id="{8A82D4F2-6ACC-3151-1534-995CF89A5433}"/>
              </a:ext>
            </a:extLst>
          </p:cNvPr>
          <p:cNvSpPr/>
          <p:nvPr/>
        </p:nvSpPr>
        <p:spPr>
          <a:xfrm>
            <a:off x="278788" y="1173199"/>
            <a:ext cx="6172782" cy="94447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cap="none" spc="0" dirty="0">
                <a:ln w="0"/>
                <a:effectLst>
                  <a:outerShdw blurRad="38100" dist="19050" dir="2700000" algn="tl" rotWithShape="0">
                    <a:schemeClr val="dk1">
                      <a:alpha val="40000"/>
                    </a:schemeClr>
                  </a:outerShdw>
                </a:effectLst>
                <a:latin typeface="+mj-lt"/>
                <a:ea typeface="+mj-ea"/>
                <a:cs typeface="+mj-cs"/>
              </a:rPr>
              <a:t>JAGDEEP BRAR</a:t>
            </a:r>
          </a:p>
        </p:txBody>
      </p:sp>
      <p:sp>
        <p:nvSpPr>
          <p:cNvPr id="13" name="Rectangle 12">
            <a:extLst>
              <a:ext uri="{FF2B5EF4-FFF2-40B4-BE49-F238E27FC236}">
                <a16:creationId xmlns:a16="http://schemas.microsoft.com/office/drawing/2014/main" id="{9E3D0623-B06A-B216-ADD3-5309BB9BD0C0}"/>
              </a:ext>
            </a:extLst>
          </p:cNvPr>
          <p:cNvSpPr/>
          <p:nvPr/>
        </p:nvSpPr>
        <p:spPr>
          <a:xfrm>
            <a:off x="147810" y="1627853"/>
            <a:ext cx="6303760" cy="4386613"/>
          </a:xfrm>
          <a:prstGeom prst="rect">
            <a:avLst/>
          </a:prstGeom>
        </p:spPr>
        <p:txBody>
          <a:bodyPr vert="horz" lIns="91440" tIns="45720" rIns="91440" bIns="45720" rtlCol="0" anchor="b">
            <a:noAutofit/>
          </a:bodyPr>
          <a:lstStyle/>
          <a:p>
            <a:pPr marL="685800" indent="-685800">
              <a:spcBef>
                <a:spcPct val="0"/>
              </a:spcBef>
              <a:spcAft>
                <a:spcPts val="600"/>
              </a:spcAft>
              <a:buClr>
                <a:schemeClr val="tx1"/>
              </a:buClr>
              <a:buFont typeface="Wingdings" pitchFamily="2" charset="2"/>
              <a:buChar char="Ø"/>
            </a:pPr>
            <a:r>
              <a:rPr lang="en-US" sz="3200" b="1" cap="none" spc="0" dirty="0">
                <a:ln w="0"/>
                <a:effectLst>
                  <a:outerShdw blurRad="38100" dist="19050" dir="2700000" algn="tl" rotWithShape="0">
                    <a:schemeClr val="dk1">
                      <a:alpha val="40000"/>
                    </a:schemeClr>
                  </a:outerShdw>
                </a:effectLst>
                <a:latin typeface="+mj-lt"/>
                <a:ea typeface="+mj-ea"/>
                <a:cs typeface="+mj-cs"/>
              </a:rPr>
              <a:t>Ph.D. in Applied Mathematics</a:t>
            </a:r>
          </a:p>
          <a:p>
            <a:pPr marL="685800" indent="-685800">
              <a:spcBef>
                <a:spcPct val="0"/>
              </a:spcBef>
              <a:spcAft>
                <a:spcPts val="600"/>
              </a:spcAft>
              <a:buClr>
                <a:schemeClr val="tx1"/>
              </a:buClr>
              <a:buFont typeface="Wingdings" pitchFamily="2" charset="2"/>
              <a:buChar char="Ø"/>
            </a:pPr>
            <a:r>
              <a:rPr lang="en-US" sz="3200" b="1" dirty="0">
                <a:ln w="0"/>
                <a:effectLst>
                  <a:outerShdw blurRad="38100" dist="19050" dir="2700000" algn="tl" rotWithShape="0">
                    <a:schemeClr val="dk1">
                      <a:alpha val="40000"/>
                    </a:schemeClr>
                  </a:outerShdw>
                </a:effectLst>
                <a:latin typeface="+mj-lt"/>
                <a:ea typeface="+mj-ea"/>
                <a:cs typeface="+mj-cs"/>
              </a:rPr>
              <a:t>Worked on Credit Risk Management Projects as </a:t>
            </a:r>
          </a:p>
          <a:p>
            <a:pPr>
              <a:spcBef>
                <a:spcPct val="0"/>
              </a:spcBef>
              <a:spcAft>
                <a:spcPts val="600"/>
              </a:spcAft>
              <a:buClr>
                <a:schemeClr val="tx1"/>
              </a:buClr>
            </a:pPr>
            <a:r>
              <a:rPr lang="en-US" sz="3200" b="1" dirty="0">
                <a:ln w="0"/>
                <a:effectLst>
                  <a:outerShdw blurRad="38100" dist="19050" dir="2700000" algn="tl" rotWithShape="0">
                    <a:schemeClr val="dk1">
                      <a:alpha val="40000"/>
                    </a:schemeClr>
                  </a:outerShdw>
                </a:effectLst>
                <a:latin typeface="+mj-lt"/>
                <a:ea typeface="+mj-ea"/>
                <a:cs typeface="+mj-cs"/>
              </a:rPr>
              <a:t>       a Postdoc</a:t>
            </a:r>
          </a:p>
          <a:p>
            <a:pPr marL="571500" indent="-571500">
              <a:spcBef>
                <a:spcPct val="0"/>
              </a:spcBef>
              <a:spcAft>
                <a:spcPts val="600"/>
              </a:spcAft>
              <a:buClr>
                <a:schemeClr val="tx1"/>
              </a:buClr>
              <a:buFont typeface="Wingdings" pitchFamily="2" charset="2"/>
              <a:buChar char="Ø"/>
            </a:pPr>
            <a:r>
              <a:rPr lang="en-US" sz="3200" b="1" cap="none" spc="0" dirty="0">
                <a:ln w="0"/>
                <a:effectLst>
                  <a:outerShdw blurRad="38100" dist="19050" dir="2700000" algn="tl" rotWithShape="0">
                    <a:schemeClr val="dk1">
                      <a:alpha val="40000"/>
                    </a:schemeClr>
                  </a:outerShdw>
                </a:effectLst>
                <a:latin typeface="+mj-lt"/>
                <a:ea typeface="+mj-ea"/>
                <a:cs typeface="+mj-cs"/>
              </a:rPr>
              <a:t> Likes painting and               cooking!!</a:t>
            </a:r>
          </a:p>
        </p:txBody>
      </p:sp>
    </p:spTree>
    <p:extLst>
      <p:ext uri="{BB962C8B-B14F-4D97-AF65-F5344CB8AC3E}">
        <p14:creationId xmlns:p14="http://schemas.microsoft.com/office/powerpoint/2010/main" val="40859372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7DDC46-48EE-59F0-6D1F-999B8768AB66}"/>
              </a:ext>
            </a:extLst>
          </p:cNvPr>
          <p:cNvPicPr>
            <a:picLocks noChangeAspect="1"/>
          </p:cNvPicPr>
          <p:nvPr/>
        </p:nvPicPr>
        <p:blipFill rotWithShape="1">
          <a:blip r:embed="rId2"/>
          <a:srcRect r="8449" b="45865"/>
          <a:stretch/>
        </p:blipFill>
        <p:spPr>
          <a:xfrm>
            <a:off x="4813300" y="10"/>
            <a:ext cx="7470814"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0DC3E63-A231-D48C-E3B1-1EE836432732}"/>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76B8FEF2-1166-4001-8604-5999A6307F98}" type="slidenum">
              <a:rPr lang="en-US">
                <a:solidFill>
                  <a:schemeClr val="tx1"/>
                </a:solidFill>
                <a:latin typeface="Calibri" panose="020F0502020204030204"/>
              </a:rPr>
              <a:pPr>
                <a:spcAft>
                  <a:spcPts val="600"/>
                </a:spcAft>
                <a:defRPr/>
              </a:pPr>
              <a:t>6</a:t>
            </a:fld>
            <a:endParaRPr lang="en-US">
              <a:solidFill>
                <a:schemeClr val="tx1"/>
              </a:solidFill>
              <a:latin typeface="Calibri" panose="020F0502020204030204"/>
            </a:endParaRPr>
          </a:p>
        </p:txBody>
      </p:sp>
      <p:sp>
        <p:nvSpPr>
          <p:cNvPr id="14" name="Rectangle 13">
            <a:extLst>
              <a:ext uri="{FF2B5EF4-FFF2-40B4-BE49-F238E27FC236}">
                <a16:creationId xmlns:a16="http://schemas.microsoft.com/office/drawing/2014/main" id="{74DD2B55-E71D-3570-890D-755036525AA0}"/>
              </a:ext>
            </a:extLst>
          </p:cNvPr>
          <p:cNvSpPr/>
          <p:nvPr/>
        </p:nvSpPr>
        <p:spPr>
          <a:xfrm>
            <a:off x="424815" y="1207846"/>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HARPREET KAUR</a:t>
            </a:r>
          </a:p>
        </p:txBody>
      </p:sp>
      <p:sp>
        <p:nvSpPr>
          <p:cNvPr id="16" name="Rectangle 15">
            <a:extLst>
              <a:ext uri="{FF2B5EF4-FFF2-40B4-BE49-F238E27FC236}">
                <a16:creationId xmlns:a16="http://schemas.microsoft.com/office/drawing/2014/main" id="{A6A77BDD-2862-F911-EB86-8C5D44E6576A}"/>
              </a:ext>
            </a:extLst>
          </p:cNvPr>
          <p:cNvSpPr/>
          <p:nvPr/>
        </p:nvSpPr>
        <p:spPr>
          <a:xfrm>
            <a:off x="252536" y="2680767"/>
            <a:ext cx="6172782" cy="3648787"/>
          </a:xfrm>
          <a:prstGeom prst="rect">
            <a:avLst/>
          </a:prstGeom>
        </p:spPr>
        <p:txBody>
          <a:bodyPr vert="horz" lIns="91440" tIns="45720" rIns="91440" bIns="45720" rtlCol="0" anchor="b">
            <a:noAutofit/>
          </a:bodyPr>
          <a:lstStyle/>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Gold Medalist in Applied Mathematics</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Former Software engineer</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Love hiking, making and tinkering</a:t>
            </a:r>
          </a:p>
          <a:p>
            <a:pPr marL="0" marR="0" lvl="0" indent="0" algn="l" defTabSz="914400" rtl="0" eaLnBrk="1" fontAlgn="auto" latinLnBrk="0" hangingPunct="1">
              <a:lnSpc>
                <a:spcPct val="100000"/>
              </a:lnSpc>
              <a:spcBef>
                <a:spcPct val="0"/>
              </a:spcBef>
              <a:spcAft>
                <a:spcPts val="600"/>
              </a:spcAft>
              <a:buClr>
                <a:prstClr val="white"/>
              </a:buClr>
              <a:buSzTx/>
              <a:buFontTx/>
              <a:buNone/>
              <a:tabLst/>
              <a:defRPr/>
            </a:pPr>
            <a:endPar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spTree>
    <p:extLst>
      <p:ext uri="{BB962C8B-B14F-4D97-AF65-F5344CB8AC3E}">
        <p14:creationId xmlns:p14="http://schemas.microsoft.com/office/powerpoint/2010/main" val="217058822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Introduction to E-Learning Pathway for Data Analysts: Background">
            <a:extLst>
              <a:ext uri="{FF2B5EF4-FFF2-40B4-BE49-F238E27FC236}">
                <a16:creationId xmlns:a16="http://schemas.microsoft.com/office/drawing/2014/main" id="{D51A4C2F-44B6-8D83-0CD9-A1910DB8C4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96" r="-1" b="20188"/>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78" name="Freeform: Shape 7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9" name="Group 7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34" name="Group 7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84" name="Freeform: Shape 8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Freeform: Shape 8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35" name="Group 8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036" name="Freeform: Shape 8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7" name="Freeform: Shape 8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sp>
        <p:nvSpPr>
          <p:cNvPr id="2" name="Slide Number Placeholder 1">
            <a:extLst>
              <a:ext uri="{FF2B5EF4-FFF2-40B4-BE49-F238E27FC236}">
                <a16:creationId xmlns:a16="http://schemas.microsoft.com/office/drawing/2014/main" id="{81E28538-2244-EF0A-37BB-E01D23AF0D2C}"/>
              </a:ext>
            </a:extLst>
          </p:cNvPr>
          <p:cNvSpPr>
            <a:spLocks noGrp="1"/>
          </p:cNvSpPr>
          <p:nvPr>
            <p:ph type="sldNum" sz="quarter" idx="12"/>
          </p:nvPr>
        </p:nvSpPr>
        <p:spPr>
          <a:xfrm>
            <a:off x="8737600" y="466933"/>
            <a:ext cx="2635250" cy="707886"/>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6B8FEF2-1166-4001-8604-5999A6307F98}" type="slidenum">
              <a:rPr kumimoji="0" lang="en-CA" sz="4400" b="0" i="0" u="none" strike="noStrike" kern="1200" cap="none" spc="0" normalizeH="0" baseline="0" noProof="0">
                <a:ln>
                  <a:noFill/>
                </a:ln>
                <a:solidFill>
                  <a:srgbClr val="FFFFFF"/>
                </a:solidFill>
                <a:effectLst/>
                <a:uLnTx/>
                <a:uFillTx/>
                <a:latin typeface="Calibr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7</a:t>
            </a:fld>
            <a:endParaRPr kumimoji="0" lang="en-CA" sz="4400" b="0" i="0" u="none" strike="noStrike" kern="1200" cap="none" spc="0" normalizeH="0" baseline="0" noProof="0">
              <a:ln>
                <a:noFill/>
              </a:ln>
              <a:solidFill>
                <a:srgbClr val="FFFFFF"/>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3C9D378C-93DD-2BEE-1438-FB3427DEEC28}"/>
              </a:ext>
            </a:extLst>
          </p:cNvPr>
          <p:cNvSpPr/>
          <p:nvPr/>
        </p:nvSpPr>
        <p:spPr>
          <a:xfrm>
            <a:off x="0" y="1305341"/>
            <a:ext cx="3930435" cy="424731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Introduction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To Clients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Statistics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Canada</a:t>
            </a:r>
          </a:p>
        </p:txBody>
      </p:sp>
      <p:sp>
        <p:nvSpPr>
          <p:cNvPr id="4" name="TextBox 3">
            <a:extLst>
              <a:ext uri="{FF2B5EF4-FFF2-40B4-BE49-F238E27FC236}">
                <a16:creationId xmlns:a16="http://schemas.microsoft.com/office/drawing/2014/main" id="{159ECE17-9671-B94B-1766-EBA4505283A4}"/>
              </a:ext>
            </a:extLst>
          </p:cNvPr>
          <p:cNvSpPr txBox="1"/>
          <p:nvPr/>
        </p:nvSpPr>
        <p:spPr>
          <a:xfrm>
            <a:off x="0" y="6465586"/>
            <a:ext cx="424186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https://</a:t>
            </a:r>
            <a:r>
              <a:rPr kumimoji="0" lang="en-US" sz="1100" b="0" i="0" u="none" strike="noStrike" kern="1200" cap="none" spc="0" normalizeH="0" baseline="0" noProof="0" dirty="0" err="1">
                <a:ln>
                  <a:noFill/>
                </a:ln>
                <a:solidFill>
                  <a:prstClr val="white"/>
                </a:solidFill>
                <a:effectLst/>
                <a:uLnTx/>
                <a:uFillTx/>
                <a:latin typeface="Calibri"/>
                <a:ea typeface="+mn-ea"/>
                <a:cs typeface="+mn-cs"/>
              </a:rPr>
              <a:t>elearning.ihtsdotools.org</a:t>
            </a:r>
            <a:r>
              <a:rPr kumimoji="0" lang="en-US" sz="1100" b="0" i="0" u="none" strike="noStrike" kern="1200" cap="none" spc="0" normalizeH="0" baseline="0" noProof="0" dirty="0">
                <a:ln>
                  <a:noFill/>
                </a:ln>
                <a:solidFill>
                  <a:prstClr val="white"/>
                </a:solidFill>
                <a:effectLst/>
                <a:uLnTx/>
                <a:uFillTx/>
                <a:latin typeface="Calibri"/>
                <a:ea typeface="+mn-ea"/>
                <a:cs typeface="+mn-cs"/>
              </a:rPr>
              <a:t>/mod/book/</a:t>
            </a:r>
            <a:r>
              <a:rPr kumimoji="0" lang="en-US" sz="1100" b="0" i="0" u="none" strike="noStrike" kern="1200" cap="none" spc="0" normalizeH="0" baseline="0" noProof="0" dirty="0" err="1">
                <a:ln>
                  <a:noFill/>
                </a:ln>
                <a:solidFill>
                  <a:prstClr val="white"/>
                </a:solidFill>
                <a:effectLst/>
                <a:uLnTx/>
                <a:uFillTx/>
                <a:latin typeface="Calibri"/>
                <a:ea typeface="+mn-ea"/>
                <a:cs typeface="+mn-cs"/>
              </a:rPr>
              <a:t>view.php?id</a:t>
            </a:r>
            <a:r>
              <a:rPr kumimoji="0" lang="en-US" sz="1100" b="0" i="0" u="none" strike="noStrike" kern="1200" cap="none" spc="0" normalizeH="0" baseline="0" noProof="0" dirty="0">
                <a:ln>
                  <a:noFill/>
                </a:ln>
                <a:solidFill>
                  <a:prstClr val="white"/>
                </a:solidFill>
                <a:effectLst/>
                <a:uLnTx/>
                <a:uFillTx/>
                <a:latin typeface="Calibri"/>
                <a:ea typeface="+mn-ea"/>
                <a:cs typeface="+mn-cs"/>
              </a:rPr>
              <a:t>=1772</a:t>
            </a:r>
          </a:p>
        </p:txBody>
      </p:sp>
    </p:spTree>
    <p:extLst>
      <p:ext uri="{BB962C8B-B14F-4D97-AF65-F5344CB8AC3E}">
        <p14:creationId xmlns:p14="http://schemas.microsoft.com/office/powerpoint/2010/main" val="22014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9F3BFEE-6275-7AD1-77CC-F759C3E141B5}"/>
              </a:ext>
            </a:extLst>
          </p:cNvPr>
          <p:cNvSpPr/>
          <p:nvPr/>
        </p:nvSpPr>
        <p:spPr>
          <a:xfrm>
            <a:off x="6296815" y="276447"/>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NICK NEWSTEAD</a:t>
            </a:r>
          </a:p>
        </p:txBody>
      </p:sp>
      <p:sp>
        <p:nvSpPr>
          <p:cNvPr id="192" name="Freeform: Shape 19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11643340" y="6309360"/>
            <a:ext cx="548640" cy="548640"/>
          </a:xfrm>
          <a:prstGeom prst="ellipse">
            <a:avLst/>
          </a:prstGeom>
          <a:solidFill>
            <a:srgbClr val="7F7F7F"/>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5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8</a:t>
            </a:fld>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BD315B-F9C5-2840-A456-C06952414EB7}"/>
              </a:ext>
            </a:extLst>
          </p:cNvPr>
          <p:cNvSpPr/>
          <p:nvPr/>
        </p:nvSpPr>
        <p:spPr>
          <a:xfrm>
            <a:off x="6167868" y="1768304"/>
            <a:ext cx="6172782" cy="4395022"/>
          </a:xfrm>
          <a:prstGeom prst="rect">
            <a:avLst/>
          </a:prstGeom>
        </p:spPr>
        <p:txBody>
          <a:bodyPr vert="horz" lIns="91440" tIns="45720" rIns="91440" bIns="45720" rtlCol="0" anchor="b">
            <a:noAutofit/>
          </a:bodyPr>
          <a:lstStyle/>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Economist, Sociologist</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Data Exploration and Integration</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Strong Data Science Background</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endPar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a:p>
            <a:pPr marL="0" marR="0" lvl="0" indent="0" algn="l" defTabSz="914400" rtl="0" eaLnBrk="1" fontAlgn="auto" latinLnBrk="0" hangingPunct="1">
              <a:lnSpc>
                <a:spcPct val="100000"/>
              </a:lnSpc>
              <a:spcBef>
                <a:spcPct val="0"/>
              </a:spcBef>
              <a:spcAft>
                <a:spcPts val="600"/>
              </a:spcAft>
              <a:buClr>
                <a:prstClr val="white"/>
              </a:buClr>
              <a:buSzTx/>
              <a:buFontTx/>
              <a:buNone/>
              <a:tabLst/>
              <a:defRPr/>
            </a:pPr>
            <a:endPar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pic>
        <p:nvPicPr>
          <p:cNvPr id="7" name="Picture 2" descr="Profile photo of Nick Newstead">
            <a:extLst>
              <a:ext uri="{FF2B5EF4-FFF2-40B4-BE49-F238E27FC236}">
                <a16:creationId xmlns:a16="http://schemas.microsoft.com/office/drawing/2014/main" id="{75A28C2A-2CCE-DA54-5827-B7A770730C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4" r="10625"/>
          <a:stretch/>
        </p:blipFill>
        <p:spPr bwMode="auto">
          <a:xfrm>
            <a:off x="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3687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9F3BFEE-6275-7AD1-77CC-F759C3E141B5}"/>
              </a:ext>
            </a:extLst>
          </p:cNvPr>
          <p:cNvSpPr/>
          <p:nvPr/>
        </p:nvSpPr>
        <p:spPr>
          <a:xfrm>
            <a:off x="6307448" y="0"/>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a:ln w="0"/>
                <a:solidFill>
                  <a:prstClr val="white"/>
                </a:solidFill>
                <a:effectLst>
                  <a:outerShdw blurRad="38100" dist="19050" dir="2700000" algn="tl" rotWithShape="0">
                    <a:prstClr val="black">
                      <a:alpha val="40000"/>
                    </a:prstClr>
                  </a:outerShdw>
                </a:effectLst>
                <a:uLnTx/>
                <a:uFillTx/>
                <a:latin typeface="Calibri Light"/>
                <a:ea typeface="+mn-ea"/>
                <a:cs typeface="+mn-cs"/>
              </a:rPr>
              <a:t>MARINA SMAILES</a:t>
            </a:r>
            <a:endPar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sp>
        <p:nvSpPr>
          <p:cNvPr id="192" name="Freeform: Shape 19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11643340" y="6309360"/>
            <a:ext cx="548640" cy="548640"/>
          </a:xfrm>
          <a:prstGeom prst="ellipse">
            <a:avLst/>
          </a:prstGeom>
          <a:solidFill>
            <a:srgbClr val="7F7F7F"/>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5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9</a:t>
            </a:fld>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BD315B-F9C5-2840-A456-C06952414EB7}"/>
              </a:ext>
            </a:extLst>
          </p:cNvPr>
          <p:cNvSpPr/>
          <p:nvPr/>
        </p:nvSpPr>
        <p:spPr>
          <a:xfrm>
            <a:off x="6307448" y="1771971"/>
            <a:ext cx="6172782" cy="4247876"/>
          </a:xfrm>
          <a:prstGeom prst="rect">
            <a:avLst/>
          </a:prstGeom>
        </p:spPr>
        <p:txBody>
          <a:bodyPr vert="horz" lIns="91440" tIns="45720" rIns="91440" bIns="45720" rtlCol="0" anchor="b">
            <a:noAutofit/>
          </a:bodyPr>
          <a:lstStyle/>
          <a:p>
            <a:pPr marL="685800" lvl="0" indent="-685800">
              <a:spcBef>
                <a:spcPct val="0"/>
              </a:spcBef>
              <a:spcAft>
                <a:spcPts val="600"/>
              </a:spcAft>
              <a:buClr>
                <a:prstClr val="white"/>
              </a:buClr>
              <a:buFont typeface="Wingdings" pitchFamily="2" charset="2"/>
              <a:buChar char="Ø"/>
              <a:defRPr/>
            </a:pPr>
            <a:r>
              <a:rPr lang="en-US" sz="3600" b="1" dirty="0">
                <a:ln w="0"/>
                <a:solidFill>
                  <a:prstClr val="white"/>
                </a:solidFill>
                <a:effectLst>
                  <a:outerShdw blurRad="38100" dist="19050" dir="2700000" algn="tl" rotWithShape="0">
                    <a:prstClr val="black">
                      <a:alpha val="40000"/>
                    </a:prstClr>
                  </a:outerShdw>
                </a:effectLst>
                <a:latin typeface="Calibri Light"/>
              </a:rPr>
              <a:t>Senior Analyst</a:t>
            </a:r>
          </a:p>
          <a:p>
            <a:pPr marL="685800" lvl="0" indent="-685800">
              <a:spcBef>
                <a:spcPct val="0"/>
              </a:spcBef>
              <a:spcAft>
                <a:spcPts val="600"/>
              </a:spcAft>
              <a:buClr>
                <a:prstClr val="white"/>
              </a:buClr>
              <a:buFont typeface="Wingdings" pitchFamily="2" charset="2"/>
              <a:buChar char="Ø"/>
              <a:defRPr/>
            </a:pPr>
            <a:r>
              <a:rPr lang="en-US" sz="3600" b="1" dirty="0">
                <a:ln w="0"/>
                <a:solidFill>
                  <a:prstClr val="white"/>
                </a:solidFill>
                <a:effectLst>
                  <a:outerShdw blurRad="38100" dist="19050" dir="2700000" algn="tl" rotWithShape="0">
                    <a:prstClr val="black">
                      <a:alpha val="40000"/>
                    </a:prstClr>
                  </a:outerShdw>
                </a:effectLst>
                <a:latin typeface="Calibri Light"/>
              </a:rPr>
              <a:t>Data Exploration and Integration Lab</a:t>
            </a:r>
          </a:p>
          <a:p>
            <a:pPr marL="685800" lvl="0" indent="-685800">
              <a:spcBef>
                <a:spcPct val="0"/>
              </a:spcBef>
              <a:spcAft>
                <a:spcPts val="600"/>
              </a:spcAft>
              <a:buClr>
                <a:prstClr val="white"/>
              </a:buClr>
              <a:buFont typeface="Wingdings" pitchFamily="2" charset="2"/>
              <a:buChar char="Ø"/>
              <a:defRPr/>
            </a:pPr>
            <a:r>
              <a:rPr lang="en-US" sz="3600" b="1" dirty="0">
                <a:ln w="0"/>
                <a:solidFill>
                  <a:prstClr val="white"/>
                </a:solidFill>
                <a:effectLst>
                  <a:outerShdw blurRad="38100" dist="19050" dir="2700000" algn="tl" rotWithShape="0">
                    <a:prstClr val="black">
                      <a:alpha val="40000"/>
                    </a:prstClr>
                  </a:outerShdw>
                </a:effectLst>
                <a:latin typeface="Calibri Light"/>
              </a:rPr>
              <a:t>Microdata, Demographic Analysis</a:t>
            </a:r>
          </a:p>
          <a:p>
            <a:pPr lvl="0">
              <a:spcBef>
                <a:spcPct val="0"/>
              </a:spcBef>
              <a:spcAft>
                <a:spcPts val="600"/>
              </a:spcAft>
              <a:buClr>
                <a:prstClr val="white"/>
              </a:buClr>
              <a:defRPr/>
            </a:pPr>
            <a:endParaRPr lang="en-US" sz="3600" b="1" dirty="0">
              <a:ln w="0"/>
              <a:solidFill>
                <a:prstClr val="white"/>
              </a:solidFill>
              <a:effectLst>
                <a:outerShdw blurRad="38100" dist="19050" dir="2700000" algn="tl" rotWithShape="0">
                  <a:prstClr val="black">
                    <a:alpha val="40000"/>
                  </a:prstClr>
                </a:outerShdw>
              </a:effectLst>
              <a:latin typeface="Calibri Light"/>
            </a:endParaRPr>
          </a:p>
          <a:p>
            <a:pPr marL="0" marR="0" lvl="0" indent="0" algn="l" defTabSz="914400" rtl="0" eaLnBrk="1" fontAlgn="auto" latinLnBrk="0" hangingPunct="1">
              <a:lnSpc>
                <a:spcPct val="100000"/>
              </a:lnSpc>
              <a:spcBef>
                <a:spcPct val="0"/>
              </a:spcBef>
              <a:spcAft>
                <a:spcPts val="600"/>
              </a:spcAft>
              <a:buClr>
                <a:prstClr val="white"/>
              </a:buClr>
              <a:buSzTx/>
              <a:buFontTx/>
              <a:buNone/>
              <a:tabLst/>
              <a:defRPr/>
            </a:pPr>
            <a:endPar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pic>
        <p:nvPicPr>
          <p:cNvPr id="7" name="Picture 2" descr="Profile photo of Marina Smailes">
            <a:extLst>
              <a:ext uri="{FF2B5EF4-FFF2-40B4-BE49-F238E27FC236}">
                <a16:creationId xmlns:a16="http://schemas.microsoft.com/office/drawing/2014/main" id="{A05C6EDA-B457-A0DB-DDA2-2617EF224A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158" b="-1"/>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9379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801</TotalTime>
  <Words>1279</Words>
  <Application>Microsoft Macintosh PowerPoint</Application>
  <PresentationFormat>Widescreen</PresentationFormat>
  <Paragraphs>287</Paragraphs>
  <Slides>43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aishwa01@student.ubc.ca</dc:creator>
  <cp:lastModifiedBy>aishwa01@student.ubc.ca</cp:lastModifiedBy>
  <cp:revision>185</cp:revision>
  <dcterms:created xsi:type="dcterms:W3CDTF">2022-06-16T04:11:31Z</dcterms:created>
  <dcterms:modified xsi:type="dcterms:W3CDTF">2022-06-18T01:37:10Z</dcterms:modified>
</cp:coreProperties>
</file>